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handoutMasterIdLst>
    <p:handoutMasterId r:id="rId16"/>
  </p:handoutMasterIdLst>
  <p:sldIdLst>
    <p:sldId id="258" r:id="rId2"/>
    <p:sldId id="264" r:id="rId3"/>
    <p:sldId id="268" r:id="rId4"/>
    <p:sldId id="269" r:id="rId5"/>
    <p:sldId id="270" r:id="rId6"/>
    <p:sldId id="271" r:id="rId7"/>
    <p:sldId id="272" r:id="rId8"/>
    <p:sldId id="273" r:id="rId9"/>
    <p:sldId id="274" r:id="rId10"/>
    <p:sldId id="275" r:id="rId11"/>
    <p:sldId id="276" r:id="rId12"/>
    <p:sldId id="277" r:id="rId13"/>
    <p:sldId id="267" r:id="rId14"/>
  </p:sldIdLst>
  <p:sldSz cx="9144000" cy="6858000" type="screen4x3"/>
  <p:notesSz cx="6858000" cy="9144000"/>
  <p:embeddedFontLst>
    <p:embeddedFont>
      <p:font typeface="BPreplay" panose="020F0502020204030204" pitchFamily="3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Sassoon Infant Md" panose="020F0502020204030204" pitchFamily="34" charset="0"/>
      <p:regular r:id="rId25"/>
      <p:bold r:id="rId26"/>
      <p:italic r:id="rId27"/>
      <p:boldItalic r:id="rId28"/>
    </p:embeddedFont>
    <p:embeddedFont>
      <p:font typeface="Twinkl" pitchFamily="2" charset="77"/>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823A"/>
    <a:srgbClr val="FEE864"/>
    <a:srgbClr val="F6B142"/>
    <a:srgbClr val="EA4F33"/>
    <a:srgbClr val="1C1C1C"/>
    <a:srgbClr val="18A0DB"/>
    <a:srgbClr val="DE1E5A"/>
    <a:srgbClr val="BC0105"/>
    <a:srgbClr val="4DB1E3"/>
    <a:srgbClr val="80C1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8" autoAdjust="0"/>
    <p:restoredTop sz="94660"/>
  </p:normalViewPr>
  <p:slideViewPr>
    <p:cSldViewPr snapToGrid="0" showGuides="1">
      <p:cViewPr varScale="1">
        <p:scale>
          <a:sx n="124" d="100"/>
          <a:sy n="124" d="100"/>
        </p:scale>
        <p:origin x="1264" y="17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27/03/2020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27/03/2020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GB" dirty="0"/>
              <a:t>Click to edit Master title style</a:t>
            </a:r>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GB"/>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796BCD-39AF-4A47-AF90-B8D528066F7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3391" y="3141963"/>
            <a:ext cx="1933067" cy="2924174"/>
          </a:xfrm>
          <a:prstGeom prst="rect">
            <a:avLst/>
          </a:prstGeom>
        </p:spPr>
      </p:pic>
      <p:pic>
        <p:nvPicPr>
          <p:cNvPr id="10" name="Picture 9">
            <a:extLst>
              <a:ext uri="{FF2B5EF4-FFF2-40B4-BE49-F238E27FC236}">
                <a16:creationId xmlns:a16="http://schemas.microsoft.com/office/drawing/2014/main" id="{72F318DA-80EC-B541-85FB-46D48912C50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25693" y="2817344"/>
            <a:ext cx="1762865" cy="3134493"/>
          </a:xfrm>
          <a:prstGeom prst="rect">
            <a:avLst/>
          </a:prstGeom>
        </p:spPr>
      </p:pic>
      <p:grpSp>
        <p:nvGrpSpPr>
          <p:cNvPr id="7" name="Group 6">
            <a:extLst>
              <a:ext uri="{FF2B5EF4-FFF2-40B4-BE49-F238E27FC236}">
                <a16:creationId xmlns:a16="http://schemas.microsoft.com/office/drawing/2014/main" id="{DEFF4E9D-B992-A947-B158-3C67076882DD}"/>
              </a:ext>
            </a:extLst>
          </p:cNvPr>
          <p:cNvGrpSpPr/>
          <p:nvPr/>
        </p:nvGrpSpPr>
        <p:grpSpPr>
          <a:xfrm>
            <a:off x="0" y="4664408"/>
            <a:ext cx="9144000" cy="2193592"/>
            <a:chOff x="0" y="4664408"/>
            <a:chExt cx="9144000" cy="2193592"/>
          </a:xfrm>
        </p:grpSpPr>
        <p:pic>
          <p:nvPicPr>
            <p:cNvPr id="6" name="Picture 5" descr="A close up of a logo&#10;&#10;Description automatically generated">
              <a:extLst>
                <a:ext uri="{FF2B5EF4-FFF2-40B4-BE49-F238E27FC236}">
                  <a16:creationId xmlns:a16="http://schemas.microsoft.com/office/drawing/2014/main" id="{D7F66286-1F4C-D349-A68F-DCEBF32B840E}"/>
                </a:ext>
              </a:extLst>
            </p:cNvPr>
            <p:cNvPicPr>
              <a:picLocks noChangeAspect="1"/>
            </p:cNvPicPr>
            <p:nvPr/>
          </p:nvPicPr>
          <p:blipFill rotWithShape="1">
            <a:blip r:embed="rId4">
              <a:extLst>
                <a:ext uri="{28A0092B-C50C-407E-A947-70E740481C1C}">
                  <a14:useLocalDpi xmlns:a14="http://schemas.microsoft.com/office/drawing/2010/main" val="0"/>
                </a:ext>
              </a:extLst>
            </a:blip>
            <a:srcRect l="51117"/>
            <a:stretch/>
          </p:blipFill>
          <p:spPr>
            <a:xfrm>
              <a:off x="5544729" y="4664408"/>
              <a:ext cx="3599271" cy="2193592"/>
            </a:xfrm>
            <a:prstGeom prst="rect">
              <a:avLst/>
            </a:prstGeom>
          </p:spPr>
        </p:pic>
        <p:pic>
          <p:nvPicPr>
            <p:cNvPr id="5" name="Picture 4" descr="A close up of a logo&#10;&#10;Description automatically generated">
              <a:extLst>
                <a:ext uri="{FF2B5EF4-FFF2-40B4-BE49-F238E27FC236}">
                  <a16:creationId xmlns:a16="http://schemas.microsoft.com/office/drawing/2014/main" id="{789339F0-99EA-F245-A570-3D626E134E41}"/>
                </a:ext>
              </a:extLst>
            </p:cNvPr>
            <p:cNvPicPr>
              <a:picLocks noChangeAspect="1"/>
            </p:cNvPicPr>
            <p:nvPr/>
          </p:nvPicPr>
          <p:blipFill rotWithShape="1">
            <a:blip r:embed="rId4">
              <a:extLst>
                <a:ext uri="{28A0092B-C50C-407E-A947-70E740481C1C}">
                  <a14:useLocalDpi xmlns:a14="http://schemas.microsoft.com/office/drawing/2010/main" val="0"/>
                </a:ext>
              </a:extLst>
            </a:blip>
            <a:srcRect r="53115"/>
            <a:stretch/>
          </p:blipFill>
          <p:spPr>
            <a:xfrm>
              <a:off x="0" y="4664408"/>
              <a:ext cx="3452117" cy="2193592"/>
            </a:xfrm>
            <a:prstGeom prst="rect">
              <a:avLst/>
            </a:prstGeom>
          </p:spPr>
        </p:pic>
      </p:grpSp>
      <p:pic>
        <p:nvPicPr>
          <p:cNvPr id="3" name="Picture 2">
            <a:extLst>
              <a:ext uri="{FF2B5EF4-FFF2-40B4-BE49-F238E27FC236}">
                <a16:creationId xmlns:a16="http://schemas.microsoft.com/office/drawing/2014/main" id="{960B6BF0-1EBF-EC40-8A8C-BFFE9D3193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pic>
        <p:nvPicPr>
          <p:cNvPr id="8" name="Picture 7">
            <a:extLst>
              <a:ext uri="{FF2B5EF4-FFF2-40B4-BE49-F238E27FC236}">
                <a16:creationId xmlns:a16="http://schemas.microsoft.com/office/drawing/2014/main" id="{70141650-820B-2644-BB5C-2F40DB616F6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flipH="1">
            <a:off x="3791164" y="1682465"/>
            <a:ext cx="1500270" cy="3856463"/>
          </a:xfrm>
          <a:prstGeom prst="rect">
            <a:avLst/>
          </a:prstGeom>
        </p:spPr>
      </p:pic>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DD842DB0-4297-2644-87C4-44EAD2563B98}"/>
              </a:ext>
            </a:extLst>
          </p:cNvPr>
          <p:cNvSpPr/>
          <p:nvPr/>
        </p:nvSpPr>
        <p:spPr>
          <a:xfrm rot="11143744">
            <a:off x="471643" y="1778105"/>
            <a:ext cx="3094916" cy="3956247"/>
          </a:xfrm>
          <a:custGeom>
            <a:avLst/>
            <a:gdLst>
              <a:gd name="connsiteX0" fmla="*/ 0 w 2578100"/>
              <a:gd name="connsiteY0" fmla="*/ 571500 h 3225800"/>
              <a:gd name="connsiteX1" fmla="*/ 2159000 w 2578100"/>
              <a:gd name="connsiteY1" fmla="*/ 0 h 3225800"/>
              <a:gd name="connsiteX2" fmla="*/ 2578100 w 2578100"/>
              <a:gd name="connsiteY2" fmla="*/ 3225800 h 3225800"/>
              <a:gd name="connsiteX3" fmla="*/ 419100 w 2578100"/>
              <a:gd name="connsiteY3" fmla="*/ 2921000 h 3225800"/>
              <a:gd name="connsiteX4" fmla="*/ 0 w 2578100"/>
              <a:gd name="connsiteY4" fmla="*/ 571500 h 322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8100" h="3225800">
                <a:moveTo>
                  <a:pt x="0" y="571500"/>
                </a:moveTo>
                <a:lnTo>
                  <a:pt x="2159000" y="0"/>
                </a:lnTo>
                <a:lnTo>
                  <a:pt x="2578100" y="3225800"/>
                </a:lnTo>
                <a:lnTo>
                  <a:pt x="419100" y="2921000"/>
                </a:lnTo>
                <a:lnTo>
                  <a:pt x="0" y="571500"/>
                </a:lnTo>
                <a:close/>
              </a:path>
            </a:pathLst>
          </a:custGeom>
          <a:solidFill>
            <a:srgbClr val="FE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20"/>
          <p:cNvSpPr>
            <a:spLocks noGrp="1"/>
          </p:cNvSpPr>
          <p:nvPr>
            <p:ph type="title"/>
          </p:nvPr>
        </p:nvSpPr>
        <p:spPr/>
        <p:txBody>
          <a:bodyPr/>
          <a:lstStyle/>
          <a:p>
            <a:pPr algn="ctr"/>
            <a:r>
              <a:rPr lang="en-GB" sz="3600" dirty="0">
                <a:solidFill>
                  <a:srgbClr val="F1823A"/>
                </a:solidFill>
                <a:latin typeface="Sassoon Infant Md" panose="02000603050000020003" pitchFamily="50" charset="0"/>
              </a:rPr>
              <a:t>Lion Pose</a:t>
            </a:r>
          </a:p>
        </p:txBody>
      </p:sp>
      <p:graphicFrame>
        <p:nvGraphicFramePr>
          <p:cNvPr id="13" name="Table 12">
            <a:extLst>
              <a:ext uri="{FF2B5EF4-FFF2-40B4-BE49-F238E27FC236}">
                <a16:creationId xmlns:a16="http://schemas.microsoft.com/office/drawing/2014/main" id="{0EC96089-DA2F-2A43-BFE9-9FD12B7FB497}"/>
              </a:ext>
            </a:extLst>
          </p:cNvPr>
          <p:cNvGraphicFramePr>
            <a:graphicFrameLocks noGrp="1"/>
          </p:cNvGraphicFramePr>
          <p:nvPr>
            <p:extLst>
              <p:ext uri="{D42A27DB-BD31-4B8C-83A1-F6EECF244321}">
                <p14:modId xmlns:p14="http://schemas.microsoft.com/office/powerpoint/2010/main" val="794823330"/>
              </p:ext>
            </p:extLst>
          </p:nvPr>
        </p:nvGraphicFramePr>
        <p:xfrm>
          <a:off x="3574030" y="1722362"/>
          <a:ext cx="4973640" cy="4485588"/>
        </p:xfrm>
        <a:graphic>
          <a:graphicData uri="http://schemas.openxmlformats.org/drawingml/2006/table">
            <a:tbl>
              <a:tblPr firstRow="1" bandRow="1">
                <a:tableStyleId>{5940675A-B579-460E-94D1-54222C63F5DA}</a:tableStyleId>
              </a:tblPr>
              <a:tblGrid>
                <a:gridCol w="1120514">
                  <a:extLst>
                    <a:ext uri="{9D8B030D-6E8A-4147-A177-3AD203B41FA5}">
                      <a16:colId xmlns:a16="http://schemas.microsoft.com/office/drawing/2014/main" val="20000"/>
                    </a:ext>
                  </a:extLst>
                </a:gridCol>
                <a:gridCol w="3853126">
                  <a:extLst>
                    <a:ext uri="{9D8B030D-6E8A-4147-A177-3AD203B41FA5}">
                      <a16:colId xmlns:a16="http://schemas.microsoft.com/office/drawing/2014/main" val="20001"/>
                    </a:ext>
                  </a:extLst>
                </a:gridCol>
              </a:tblGrid>
              <a:tr h="480194">
                <a:tc>
                  <a:txBody>
                    <a:bodyPr/>
                    <a:lstStyle/>
                    <a:p>
                      <a:pPr algn="ctr"/>
                      <a:r>
                        <a:rPr lang="en-GB" sz="1500" b="1" dirty="0">
                          <a:latin typeface="Twinkl" pitchFamily="2" charset="77"/>
                        </a:rPr>
                        <a:t>Benefits</a:t>
                      </a:r>
                    </a:p>
                  </a:txBody>
                  <a:tcPr marL="126149" marR="126149" marT="126149" marB="126149" anchor="ctr">
                    <a:solidFill>
                      <a:schemeClr val="bg1"/>
                    </a:solidFill>
                  </a:tcPr>
                </a:tc>
                <a:tc>
                  <a:txBody>
                    <a:bodyPr/>
                    <a:lstStyle/>
                    <a:p>
                      <a:pPr algn="l"/>
                      <a:r>
                        <a:rPr lang="en-GB" sz="1500" b="0" dirty="0">
                          <a:latin typeface="+mn-lt"/>
                        </a:rPr>
                        <a:t>Stretches the hips, thighs, and ankles; calms the mind; relieves stress and fatigue.</a:t>
                      </a:r>
                    </a:p>
                  </a:txBody>
                  <a:tcPr marL="126149" marR="126149" marT="126149" marB="126149" anchor="ctr">
                    <a:solidFill>
                      <a:schemeClr val="bg1"/>
                    </a:solidFill>
                  </a:tcPr>
                </a:tc>
                <a:extLst>
                  <a:ext uri="{0D108BD9-81ED-4DB2-BD59-A6C34878D82A}">
                    <a16:rowId xmlns:a16="http://schemas.microsoft.com/office/drawing/2014/main" val="10000"/>
                  </a:ext>
                </a:extLst>
              </a:tr>
              <a:tr h="403296">
                <a:tc>
                  <a:txBody>
                    <a:bodyPr/>
                    <a:lstStyle/>
                    <a:p>
                      <a:pPr algn="ctr"/>
                      <a:r>
                        <a:rPr lang="en-GB" sz="1500" b="1">
                          <a:latin typeface="Twinkl" pitchFamily="2" charset="77"/>
                        </a:rPr>
                        <a:t>1</a:t>
                      </a:r>
                      <a:endParaRPr lang="en-GB" sz="1500" b="1" dirty="0">
                        <a:latin typeface="Twinkl" pitchFamily="2" charset="77"/>
                      </a:endParaRPr>
                    </a:p>
                  </a:txBody>
                  <a:tcPr marL="126149" marR="126149" marT="126149" marB="126149" anchor="ctr">
                    <a:solidFill>
                      <a:schemeClr val="bg1"/>
                    </a:solidFill>
                  </a:tcPr>
                </a:tc>
                <a:tc>
                  <a:txBody>
                    <a:bodyPr/>
                    <a:lstStyle/>
                    <a:p>
                      <a:pPr algn="l"/>
                      <a:r>
                        <a:rPr lang="en-GB" sz="1500" b="0" dirty="0">
                          <a:latin typeface="+mn-lt"/>
                        </a:rPr>
                        <a:t>Start on your knees, then sit back onto your heels.</a:t>
                      </a:r>
                    </a:p>
                  </a:txBody>
                  <a:tcPr marL="126149" marR="126149" marT="126149" marB="126149" anchor="ctr">
                    <a:solidFill>
                      <a:schemeClr val="bg1"/>
                    </a:solidFill>
                  </a:tcPr>
                </a:tc>
                <a:extLst>
                  <a:ext uri="{0D108BD9-81ED-4DB2-BD59-A6C34878D82A}">
                    <a16:rowId xmlns:a16="http://schemas.microsoft.com/office/drawing/2014/main" val="10001"/>
                  </a:ext>
                </a:extLst>
              </a:tr>
              <a:tr h="394000">
                <a:tc>
                  <a:txBody>
                    <a:bodyPr/>
                    <a:lstStyle/>
                    <a:p>
                      <a:pPr algn="ctr"/>
                      <a:r>
                        <a:rPr lang="en-GB" sz="1500" b="1" dirty="0">
                          <a:latin typeface="Twinkl" pitchFamily="2" charset="77"/>
                        </a:rPr>
                        <a:t>2</a:t>
                      </a:r>
                    </a:p>
                  </a:txBody>
                  <a:tcPr marL="126149" marR="126149" marT="126149" marB="126149" anchor="ctr">
                    <a:solidFill>
                      <a:schemeClr val="bg1"/>
                    </a:solidFill>
                  </a:tcPr>
                </a:tc>
                <a:tc>
                  <a:txBody>
                    <a:bodyPr/>
                    <a:lstStyle/>
                    <a:p>
                      <a:pPr algn="l"/>
                      <a:r>
                        <a:rPr lang="en-GB" sz="1500" b="0" dirty="0">
                          <a:latin typeface="+mn-lt"/>
                        </a:rPr>
                        <a:t>Spread your fingers out and press your palms into your knees.</a:t>
                      </a:r>
                    </a:p>
                  </a:txBody>
                  <a:tcPr marL="126149" marR="126149" marT="126149" marB="126149" anchor="ctr">
                    <a:solidFill>
                      <a:schemeClr val="bg1"/>
                    </a:solidFill>
                  </a:tcPr>
                </a:tc>
                <a:extLst>
                  <a:ext uri="{0D108BD9-81ED-4DB2-BD59-A6C34878D82A}">
                    <a16:rowId xmlns:a16="http://schemas.microsoft.com/office/drawing/2014/main" val="10002"/>
                  </a:ext>
                </a:extLst>
              </a:tr>
              <a:tr h="371352">
                <a:tc>
                  <a:txBody>
                    <a:bodyPr/>
                    <a:lstStyle/>
                    <a:p>
                      <a:pPr algn="ctr"/>
                      <a:r>
                        <a:rPr lang="en-GB" sz="1500" b="1">
                          <a:latin typeface="Twinkl" pitchFamily="2" charset="77"/>
                        </a:rPr>
                        <a:t>3</a:t>
                      </a:r>
                      <a:endParaRPr lang="en-GB" sz="1500" b="1" dirty="0">
                        <a:latin typeface="Twinkl" pitchFamily="2" charset="77"/>
                      </a:endParaRPr>
                    </a:p>
                  </a:txBody>
                  <a:tcPr marL="126149" marR="126149" marT="126149" marB="126149" anchor="ctr">
                    <a:solidFill>
                      <a:schemeClr val="bg1"/>
                    </a:solidFill>
                  </a:tcPr>
                </a:tc>
                <a:tc>
                  <a:txBody>
                    <a:bodyPr/>
                    <a:lstStyle/>
                    <a:p>
                      <a:r>
                        <a:rPr lang="en-GB" sz="1500" dirty="0">
                          <a:latin typeface="+mn-lt"/>
                        </a:rPr>
                        <a:t>Take a deep breath in through your nose.</a:t>
                      </a:r>
                    </a:p>
                  </a:txBody>
                  <a:tcPr marL="126149" marR="126149" marT="126149" marB="126149" anchor="ctr">
                    <a:solidFill>
                      <a:schemeClr val="bg1"/>
                    </a:solidFill>
                  </a:tcPr>
                </a:tc>
                <a:extLst>
                  <a:ext uri="{0D108BD9-81ED-4DB2-BD59-A6C34878D82A}">
                    <a16:rowId xmlns:a16="http://schemas.microsoft.com/office/drawing/2014/main" val="10003"/>
                  </a:ext>
                </a:extLst>
              </a:tr>
              <a:tr h="0">
                <a:tc>
                  <a:txBody>
                    <a:bodyPr/>
                    <a:lstStyle/>
                    <a:p>
                      <a:pPr algn="ctr"/>
                      <a:r>
                        <a:rPr lang="en-GB" sz="1500" b="1" dirty="0">
                          <a:latin typeface="Twinkl" pitchFamily="2" charset="77"/>
                        </a:rPr>
                        <a:t>4</a:t>
                      </a:r>
                    </a:p>
                  </a:txBody>
                  <a:tcPr marL="126149" marR="126149" marT="126149" marB="126149" anchor="ctr">
                    <a:solidFill>
                      <a:schemeClr val="bg1"/>
                    </a:solidFill>
                  </a:tcPr>
                </a:tc>
                <a:tc>
                  <a:txBody>
                    <a:bodyPr/>
                    <a:lstStyle/>
                    <a:p>
                      <a:r>
                        <a:rPr lang="en-GB" sz="1500" dirty="0">
                          <a:latin typeface="+mn-lt"/>
                        </a:rPr>
                        <a:t>Open your mouth, stretch out your tongue, open your eyes wide, and let out your breath through your mouth with a </a:t>
                      </a:r>
                      <a:r>
                        <a:rPr lang="en-GB" sz="1500" b="1" dirty="0">
                          <a:latin typeface="+mn-lt"/>
                        </a:rPr>
                        <a:t>silent</a:t>
                      </a:r>
                      <a:r>
                        <a:rPr lang="en-GB" sz="1500" dirty="0">
                          <a:latin typeface="+mn-lt"/>
                        </a:rPr>
                        <a:t> "ROAR".</a:t>
                      </a:r>
                    </a:p>
                  </a:txBody>
                  <a:tcPr marL="126149" marR="126149" marT="126149" marB="126149" anchor="ctr">
                    <a:solidFill>
                      <a:schemeClr val="bg1"/>
                    </a:solidFill>
                  </a:tcPr>
                </a:tc>
                <a:extLst>
                  <a:ext uri="{0D108BD9-81ED-4DB2-BD59-A6C34878D82A}">
                    <a16:rowId xmlns:a16="http://schemas.microsoft.com/office/drawing/2014/main" val="4155288578"/>
                  </a:ext>
                </a:extLst>
              </a:tr>
              <a:tr h="0">
                <a:tc>
                  <a:txBody>
                    <a:bodyPr/>
                    <a:lstStyle/>
                    <a:p>
                      <a:pPr algn="ctr"/>
                      <a:r>
                        <a:rPr lang="en-GB" sz="1500" b="1" dirty="0">
                          <a:latin typeface="Twinkl" pitchFamily="2" charset="77"/>
                        </a:rPr>
                        <a:t>5</a:t>
                      </a:r>
                    </a:p>
                  </a:txBody>
                  <a:tcPr marL="126149" marR="126149" marT="126149" marB="126149" anchor="ctr">
                    <a:solidFill>
                      <a:schemeClr val="bg1"/>
                    </a:solidFill>
                  </a:tcPr>
                </a:tc>
                <a:tc>
                  <a:txBody>
                    <a:bodyPr/>
                    <a:lstStyle/>
                    <a:p>
                      <a:r>
                        <a:rPr lang="en-GB" sz="1500" dirty="0">
                          <a:latin typeface="+mn-lt"/>
                        </a:rPr>
                        <a:t>Repeat a few times.</a:t>
                      </a:r>
                    </a:p>
                  </a:txBody>
                  <a:tcPr marL="126149" marR="126149" marT="126149" marB="126149" anchor="ctr">
                    <a:solidFill>
                      <a:schemeClr val="bg1"/>
                    </a:solidFill>
                  </a:tcPr>
                </a:tc>
                <a:extLst>
                  <a:ext uri="{0D108BD9-81ED-4DB2-BD59-A6C34878D82A}">
                    <a16:rowId xmlns:a16="http://schemas.microsoft.com/office/drawing/2014/main" val="10004"/>
                  </a:ext>
                </a:extLst>
              </a:tr>
            </a:tbl>
          </a:graphicData>
        </a:graphic>
      </p:graphicFrame>
      <p:sp>
        <p:nvSpPr>
          <p:cNvPr id="12" name="Rectangle 11">
            <a:extLst>
              <a:ext uri="{FF2B5EF4-FFF2-40B4-BE49-F238E27FC236}">
                <a16:creationId xmlns:a16="http://schemas.microsoft.com/office/drawing/2014/main" id="{ABD82F4F-C421-7A4B-A252-4E5D0F86483F}"/>
              </a:ext>
            </a:extLst>
          </p:cNvPr>
          <p:cNvSpPr/>
          <p:nvPr/>
        </p:nvSpPr>
        <p:spPr>
          <a:xfrm>
            <a:off x="755650" y="1291257"/>
            <a:ext cx="7632700" cy="276999"/>
          </a:xfrm>
          <a:prstGeom prst="rect">
            <a:avLst/>
          </a:prstGeom>
        </p:spPr>
        <p:txBody>
          <a:bodyPr wrap="square" lIns="0" tIns="0" rIns="0" bIns="0">
            <a:spAutoFit/>
          </a:bodyPr>
          <a:lstStyle/>
          <a:p>
            <a:pPr algn="ctr"/>
            <a:r>
              <a:rPr lang="fi-FI" b="1" dirty="0">
                <a:solidFill>
                  <a:srgbClr val="F1823A"/>
                </a:solidFill>
              </a:rPr>
              <a:t>Simhasana</a:t>
            </a:r>
            <a:endParaRPr lang="en-GB" b="1" dirty="0">
              <a:solidFill>
                <a:srgbClr val="F1823A"/>
              </a:solidFill>
            </a:endParaRPr>
          </a:p>
        </p:txBody>
      </p:sp>
      <p:pic>
        <p:nvPicPr>
          <p:cNvPr id="8" name="Picture 7">
            <a:extLst>
              <a:ext uri="{FF2B5EF4-FFF2-40B4-BE49-F238E27FC236}">
                <a16:creationId xmlns:a16="http://schemas.microsoft.com/office/drawing/2014/main" id="{2CB704B7-5BEA-1040-B871-CFD934199D3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27393" y="1304507"/>
            <a:ext cx="2357714" cy="4192173"/>
          </a:xfrm>
          <a:prstGeom prst="rect">
            <a:avLst/>
          </a:prstGeom>
        </p:spPr>
      </p:pic>
    </p:spTree>
    <p:extLst>
      <p:ext uri="{BB962C8B-B14F-4D97-AF65-F5344CB8AC3E}">
        <p14:creationId xmlns:p14="http://schemas.microsoft.com/office/powerpoint/2010/main" val="2846483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pPr algn="ctr"/>
            <a:r>
              <a:rPr lang="en-GB" sz="3600" dirty="0">
                <a:solidFill>
                  <a:srgbClr val="F1823A"/>
                </a:solidFill>
                <a:latin typeface="Twinkl" pitchFamily="2" charset="77"/>
              </a:rPr>
              <a:t>Butterfly Pose</a:t>
            </a:r>
          </a:p>
        </p:txBody>
      </p:sp>
      <p:sp>
        <p:nvSpPr>
          <p:cNvPr id="11" name="Freeform 10">
            <a:extLst>
              <a:ext uri="{FF2B5EF4-FFF2-40B4-BE49-F238E27FC236}">
                <a16:creationId xmlns:a16="http://schemas.microsoft.com/office/drawing/2014/main" id="{0002068D-2C97-D747-A268-4F514411EB1B}"/>
              </a:ext>
            </a:extLst>
          </p:cNvPr>
          <p:cNvSpPr/>
          <p:nvPr/>
        </p:nvSpPr>
        <p:spPr>
          <a:xfrm rot="10800000">
            <a:off x="816966" y="1790945"/>
            <a:ext cx="2802533" cy="4064000"/>
          </a:xfrm>
          <a:custGeom>
            <a:avLst/>
            <a:gdLst>
              <a:gd name="connsiteX0" fmla="*/ 0 w 2908300"/>
              <a:gd name="connsiteY0" fmla="*/ 0 h 4064000"/>
              <a:gd name="connsiteX1" fmla="*/ 2908300 w 2908300"/>
              <a:gd name="connsiteY1" fmla="*/ 330200 h 4064000"/>
              <a:gd name="connsiteX2" fmla="*/ 2527300 w 2908300"/>
              <a:gd name="connsiteY2" fmla="*/ 4064000 h 4064000"/>
              <a:gd name="connsiteX3" fmla="*/ 635000 w 2908300"/>
              <a:gd name="connsiteY3" fmla="*/ 3352800 h 4064000"/>
              <a:gd name="connsiteX4" fmla="*/ 0 w 2908300"/>
              <a:gd name="connsiteY4" fmla="*/ 0 h 406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8300" h="4064000">
                <a:moveTo>
                  <a:pt x="0" y="0"/>
                </a:moveTo>
                <a:lnTo>
                  <a:pt x="2908300" y="330200"/>
                </a:lnTo>
                <a:lnTo>
                  <a:pt x="2527300" y="4064000"/>
                </a:lnTo>
                <a:lnTo>
                  <a:pt x="635000" y="3352800"/>
                </a:lnTo>
                <a:lnTo>
                  <a:pt x="0" y="0"/>
                </a:lnTo>
                <a:close/>
              </a:path>
            </a:pathLst>
          </a:custGeom>
          <a:solidFill>
            <a:srgbClr val="F6B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E5738384-74A8-A64B-88AD-DF1BE68FA99C}"/>
              </a:ext>
            </a:extLst>
          </p:cNvPr>
          <p:cNvGraphicFramePr>
            <a:graphicFrameLocks noGrp="1"/>
          </p:cNvGraphicFramePr>
          <p:nvPr>
            <p:extLst>
              <p:ext uri="{D42A27DB-BD31-4B8C-83A1-F6EECF244321}">
                <p14:modId xmlns:p14="http://schemas.microsoft.com/office/powerpoint/2010/main" val="2051416874"/>
              </p:ext>
            </p:extLst>
          </p:nvPr>
        </p:nvGraphicFramePr>
        <p:xfrm>
          <a:off x="3877076" y="1714745"/>
          <a:ext cx="4619224" cy="4431410"/>
        </p:xfrm>
        <a:graphic>
          <a:graphicData uri="http://schemas.openxmlformats.org/drawingml/2006/table">
            <a:tbl>
              <a:tblPr firstRow="1" bandRow="1">
                <a:tableStyleId>{5940675A-B579-460E-94D1-54222C63F5DA}</a:tableStyleId>
              </a:tblPr>
              <a:tblGrid>
                <a:gridCol w="1060767">
                  <a:extLst>
                    <a:ext uri="{9D8B030D-6E8A-4147-A177-3AD203B41FA5}">
                      <a16:colId xmlns:a16="http://schemas.microsoft.com/office/drawing/2014/main" val="20000"/>
                    </a:ext>
                  </a:extLst>
                </a:gridCol>
                <a:gridCol w="3558457">
                  <a:extLst>
                    <a:ext uri="{9D8B030D-6E8A-4147-A177-3AD203B41FA5}">
                      <a16:colId xmlns:a16="http://schemas.microsoft.com/office/drawing/2014/main" val="20001"/>
                    </a:ext>
                  </a:extLst>
                </a:gridCol>
              </a:tblGrid>
              <a:tr h="631789">
                <a:tc>
                  <a:txBody>
                    <a:bodyPr/>
                    <a:lstStyle/>
                    <a:p>
                      <a:pPr algn="ctr"/>
                      <a:r>
                        <a:rPr lang="en-GB" sz="1600" b="1" dirty="0">
                          <a:latin typeface="Twinkl" pitchFamily="2" charset="77"/>
                        </a:rPr>
                        <a:t>Benefits </a:t>
                      </a:r>
                    </a:p>
                  </a:txBody>
                  <a:tcPr marL="126149" marR="126149" marT="126149" marB="126149" anchor="ctr">
                    <a:solidFill>
                      <a:schemeClr val="bg1"/>
                    </a:solidFill>
                  </a:tcPr>
                </a:tc>
                <a:tc>
                  <a:txBody>
                    <a:bodyPr/>
                    <a:lstStyle/>
                    <a:p>
                      <a:pPr algn="l"/>
                      <a:r>
                        <a:rPr lang="en-GB" sz="1600" b="0" dirty="0">
                          <a:latin typeface="Twinkl" pitchFamily="2" charset="77"/>
                        </a:rPr>
                        <a:t>Calms the body and mind, helps relieve stress, headaches and fatigue.</a:t>
                      </a:r>
                    </a:p>
                  </a:txBody>
                  <a:tcPr marL="126149" marR="126149" marT="126149" marB="126149" anchor="ctr">
                    <a:solidFill>
                      <a:schemeClr val="bg1"/>
                    </a:solidFill>
                  </a:tcPr>
                </a:tc>
                <a:extLst>
                  <a:ext uri="{0D108BD9-81ED-4DB2-BD59-A6C34878D82A}">
                    <a16:rowId xmlns:a16="http://schemas.microsoft.com/office/drawing/2014/main" val="10000"/>
                  </a:ext>
                </a:extLst>
              </a:tr>
              <a:tr h="601598">
                <a:tc>
                  <a:txBody>
                    <a:bodyPr/>
                    <a:lstStyle/>
                    <a:p>
                      <a:pPr algn="ctr"/>
                      <a:r>
                        <a:rPr lang="en-GB" sz="1600" b="1">
                          <a:latin typeface="Twinkl" pitchFamily="2" charset="77"/>
                        </a:rPr>
                        <a:t>1</a:t>
                      </a:r>
                      <a:endParaRPr lang="en-GB" sz="1600" b="1" dirty="0">
                        <a:latin typeface="Twinkl" pitchFamily="2" charset="77"/>
                      </a:endParaRPr>
                    </a:p>
                  </a:txBody>
                  <a:tcPr marL="126149" marR="126149" marT="126149" marB="126149" anchor="ctr">
                    <a:solidFill>
                      <a:schemeClr val="bg1"/>
                    </a:solidFill>
                  </a:tcPr>
                </a:tc>
                <a:tc>
                  <a:txBody>
                    <a:bodyPr/>
                    <a:lstStyle/>
                    <a:p>
                      <a:pPr algn="l"/>
                      <a:r>
                        <a:rPr lang="en-GB" sz="1600" b="0" dirty="0">
                          <a:latin typeface="Twinkl" pitchFamily="2" charset="77"/>
                        </a:rPr>
                        <a:t>Begin by sitting with soles of feet together.</a:t>
                      </a:r>
                    </a:p>
                  </a:txBody>
                  <a:tcPr marL="126149" marR="126149" marT="126149" marB="126149" anchor="ctr">
                    <a:solidFill>
                      <a:schemeClr val="bg1"/>
                    </a:solidFill>
                  </a:tcPr>
                </a:tc>
                <a:extLst>
                  <a:ext uri="{0D108BD9-81ED-4DB2-BD59-A6C34878D82A}">
                    <a16:rowId xmlns:a16="http://schemas.microsoft.com/office/drawing/2014/main" val="10001"/>
                  </a:ext>
                </a:extLst>
              </a:tr>
              <a:tr h="601598">
                <a:tc>
                  <a:txBody>
                    <a:bodyPr/>
                    <a:lstStyle/>
                    <a:p>
                      <a:pPr algn="ctr"/>
                      <a:r>
                        <a:rPr lang="en-GB" sz="1600" b="1">
                          <a:latin typeface="Twinkl" pitchFamily="2" charset="77"/>
                        </a:rPr>
                        <a:t>2</a:t>
                      </a:r>
                      <a:endParaRPr lang="en-GB" sz="1600" b="1" dirty="0">
                        <a:latin typeface="Twinkl" pitchFamily="2" charset="77"/>
                      </a:endParaRPr>
                    </a:p>
                  </a:txBody>
                  <a:tcPr marL="126149" marR="126149" marT="126149" marB="126149" anchor="ctr">
                    <a:solidFill>
                      <a:schemeClr val="bg1"/>
                    </a:solidFill>
                  </a:tcPr>
                </a:tc>
                <a:tc>
                  <a:txBody>
                    <a:bodyPr/>
                    <a:lstStyle/>
                    <a:p>
                      <a:pPr algn="l"/>
                      <a:r>
                        <a:rPr lang="en-GB" sz="1600" b="0" dirty="0">
                          <a:latin typeface="Twinkl" pitchFamily="2" charset="77"/>
                        </a:rPr>
                        <a:t>Touch fingers to the side of your head.</a:t>
                      </a:r>
                    </a:p>
                  </a:txBody>
                  <a:tcPr marL="126149" marR="126149" marT="126149" marB="126149" anchor="ctr">
                    <a:solidFill>
                      <a:schemeClr val="bg1"/>
                    </a:solidFill>
                  </a:tcPr>
                </a:tc>
                <a:extLst>
                  <a:ext uri="{0D108BD9-81ED-4DB2-BD59-A6C34878D82A}">
                    <a16:rowId xmlns:a16="http://schemas.microsoft.com/office/drawing/2014/main" val="10002"/>
                  </a:ext>
                </a:extLst>
              </a:tr>
              <a:tr h="495238">
                <a:tc>
                  <a:txBody>
                    <a:bodyPr/>
                    <a:lstStyle/>
                    <a:p>
                      <a:pPr algn="ctr"/>
                      <a:r>
                        <a:rPr lang="en-GB" sz="1600" b="1">
                          <a:latin typeface="Twinkl" pitchFamily="2" charset="77"/>
                        </a:rPr>
                        <a:t>3</a:t>
                      </a:r>
                      <a:endParaRPr lang="en-GB" sz="1600" b="1" dirty="0">
                        <a:latin typeface="Twinkl" pitchFamily="2" charset="77"/>
                      </a:endParaRPr>
                    </a:p>
                  </a:txBody>
                  <a:tcPr marL="126149" marR="126149" marT="126149" marB="126149" anchor="ctr">
                    <a:solidFill>
                      <a:schemeClr val="bg1"/>
                    </a:solidFill>
                  </a:tcPr>
                </a:tc>
                <a:tc>
                  <a:txBody>
                    <a:bodyPr/>
                    <a:lstStyle/>
                    <a:p>
                      <a:r>
                        <a:rPr lang="en-GB" sz="1600" dirty="0">
                          <a:latin typeface="Twinkl" pitchFamily="2" charset="77"/>
                        </a:rPr>
                        <a:t>Gently bounce your knees to flap your butterfly wings, and move your fingers to wiggle your butterfly antennae.</a:t>
                      </a:r>
                    </a:p>
                  </a:txBody>
                  <a:tcPr marL="126149" marR="126149" marT="126149" marB="126149" anchor="ctr">
                    <a:solidFill>
                      <a:schemeClr val="bg1"/>
                    </a:solidFill>
                  </a:tcPr>
                </a:tc>
                <a:extLst>
                  <a:ext uri="{0D108BD9-81ED-4DB2-BD59-A6C34878D82A}">
                    <a16:rowId xmlns:a16="http://schemas.microsoft.com/office/drawing/2014/main" val="10003"/>
                  </a:ext>
                </a:extLst>
              </a:tr>
              <a:tr h="418783">
                <a:tc>
                  <a:txBody>
                    <a:bodyPr/>
                    <a:lstStyle/>
                    <a:p>
                      <a:pPr algn="ctr"/>
                      <a:r>
                        <a:rPr lang="en-GB" sz="1600" b="1" dirty="0">
                          <a:latin typeface="Twinkl" pitchFamily="2" charset="77"/>
                        </a:rPr>
                        <a:t>4</a:t>
                      </a:r>
                    </a:p>
                  </a:txBody>
                  <a:tcPr marL="126149" marR="126149" marT="126149" marB="126149" anchor="ctr">
                    <a:solidFill>
                      <a:schemeClr val="bg1"/>
                    </a:solidFill>
                  </a:tcPr>
                </a:tc>
                <a:tc>
                  <a:txBody>
                    <a:bodyPr/>
                    <a:lstStyle/>
                    <a:p>
                      <a:r>
                        <a:rPr lang="en-GB" sz="1600" dirty="0">
                          <a:latin typeface="Twinkl" pitchFamily="2" charset="77"/>
                        </a:rPr>
                        <a:t>Exhale, and slowly lower your hands back to your lap.</a:t>
                      </a:r>
                    </a:p>
                  </a:txBody>
                  <a:tcPr marL="126149" marR="126149" marT="126149" marB="126149" anchor="ctr">
                    <a:solidFill>
                      <a:schemeClr val="bg1"/>
                    </a:solidFill>
                  </a:tcPr>
                </a:tc>
                <a:extLst>
                  <a:ext uri="{0D108BD9-81ED-4DB2-BD59-A6C34878D82A}">
                    <a16:rowId xmlns:a16="http://schemas.microsoft.com/office/drawing/2014/main" val="77160942"/>
                  </a:ext>
                </a:extLst>
              </a:tr>
            </a:tbl>
          </a:graphicData>
        </a:graphic>
      </p:graphicFrame>
      <p:pic>
        <p:nvPicPr>
          <p:cNvPr id="12" name="Picture 11">
            <a:extLst>
              <a:ext uri="{FF2B5EF4-FFF2-40B4-BE49-F238E27FC236}">
                <a16:creationId xmlns:a16="http://schemas.microsoft.com/office/drawing/2014/main" id="{31F211C3-F8EA-334D-AFDB-DE4BB29B328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53465" y="1879845"/>
            <a:ext cx="2686566" cy="4064000"/>
          </a:xfrm>
          <a:prstGeom prst="rect">
            <a:avLst/>
          </a:prstGeom>
        </p:spPr>
      </p:pic>
    </p:spTree>
    <p:extLst>
      <p:ext uri="{BB962C8B-B14F-4D97-AF65-F5344CB8AC3E}">
        <p14:creationId xmlns:p14="http://schemas.microsoft.com/office/powerpoint/2010/main" val="1670706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DD842DB0-4297-2644-87C4-44EAD2563B98}"/>
              </a:ext>
            </a:extLst>
          </p:cNvPr>
          <p:cNvSpPr/>
          <p:nvPr/>
        </p:nvSpPr>
        <p:spPr>
          <a:xfrm rot="5841990">
            <a:off x="1615217" y="2036484"/>
            <a:ext cx="1937714" cy="3748818"/>
          </a:xfrm>
          <a:custGeom>
            <a:avLst/>
            <a:gdLst>
              <a:gd name="connsiteX0" fmla="*/ 0 w 2578100"/>
              <a:gd name="connsiteY0" fmla="*/ 571500 h 3225800"/>
              <a:gd name="connsiteX1" fmla="*/ 2159000 w 2578100"/>
              <a:gd name="connsiteY1" fmla="*/ 0 h 3225800"/>
              <a:gd name="connsiteX2" fmla="*/ 2578100 w 2578100"/>
              <a:gd name="connsiteY2" fmla="*/ 3225800 h 3225800"/>
              <a:gd name="connsiteX3" fmla="*/ 419100 w 2578100"/>
              <a:gd name="connsiteY3" fmla="*/ 2921000 h 3225800"/>
              <a:gd name="connsiteX4" fmla="*/ 0 w 2578100"/>
              <a:gd name="connsiteY4" fmla="*/ 571500 h 322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8100" h="3225800">
                <a:moveTo>
                  <a:pt x="0" y="571500"/>
                </a:moveTo>
                <a:lnTo>
                  <a:pt x="2159000" y="0"/>
                </a:lnTo>
                <a:lnTo>
                  <a:pt x="2578100" y="3225800"/>
                </a:lnTo>
                <a:lnTo>
                  <a:pt x="419100" y="2921000"/>
                </a:lnTo>
                <a:lnTo>
                  <a:pt x="0" y="571500"/>
                </a:lnTo>
                <a:close/>
              </a:path>
            </a:pathLst>
          </a:custGeom>
          <a:solidFill>
            <a:srgbClr val="FE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20"/>
          <p:cNvSpPr>
            <a:spLocks noGrp="1"/>
          </p:cNvSpPr>
          <p:nvPr>
            <p:ph type="title"/>
          </p:nvPr>
        </p:nvSpPr>
        <p:spPr/>
        <p:txBody>
          <a:bodyPr/>
          <a:lstStyle/>
          <a:p>
            <a:pPr algn="ctr"/>
            <a:r>
              <a:rPr lang="en-GB" sz="3600" dirty="0">
                <a:solidFill>
                  <a:srgbClr val="F1823A"/>
                </a:solidFill>
                <a:latin typeface="Twinkl" pitchFamily="2" charset="77"/>
              </a:rPr>
              <a:t>Relaxation Under a Tree</a:t>
            </a:r>
          </a:p>
        </p:txBody>
      </p:sp>
      <p:graphicFrame>
        <p:nvGraphicFramePr>
          <p:cNvPr id="13" name="Table 12">
            <a:extLst>
              <a:ext uri="{FF2B5EF4-FFF2-40B4-BE49-F238E27FC236}">
                <a16:creationId xmlns:a16="http://schemas.microsoft.com/office/drawing/2014/main" id="{0EC96089-DA2F-2A43-BFE9-9FD12B7FB497}"/>
              </a:ext>
            </a:extLst>
          </p:cNvPr>
          <p:cNvGraphicFramePr>
            <a:graphicFrameLocks noGrp="1"/>
          </p:cNvGraphicFramePr>
          <p:nvPr>
            <p:extLst>
              <p:ext uri="{D42A27DB-BD31-4B8C-83A1-F6EECF244321}">
                <p14:modId xmlns:p14="http://schemas.microsoft.com/office/powerpoint/2010/main" val="487640548"/>
              </p:ext>
            </p:extLst>
          </p:nvPr>
        </p:nvGraphicFramePr>
        <p:xfrm>
          <a:off x="4602825" y="2285563"/>
          <a:ext cx="3872928" cy="3682974"/>
        </p:xfrm>
        <a:graphic>
          <a:graphicData uri="http://schemas.openxmlformats.org/drawingml/2006/table">
            <a:tbl>
              <a:tblPr firstRow="1" bandRow="1">
                <a:tableStyleId>{5940675A-B579-460E-94D1-54222C63F5DA}</a:tableStyleId>
              </a:tblPr>
              <a:tblGrid>
                <a:gridCol w="1058237">
                  <a:extLst>
                    <a:ext uri="{9D8B030D-6E8A-4147-A177-3AD203B41FA5}">
                      <a16:colId xmlns:a16="http://schemas.microsoft.com/office/drawing/2014/main" val="20000"/>
                    </a:ext>
                  </a:extLst>
                </a:gridCol>
                <a:gridCol w="2814691">
                  <a:extLst>
                    <a:ext uri="{9D8B030D-6E8A-4147-A177-3AD203B41FA5}">
                      <a16:colId xmlns:a16="http://schemas.microsoft.com/office/drawing/2014/main" val="20001"/>
                    </a:ext>
                  </a:extLst>
                </a:gridCol>
              </a:tblGrid>
              <a:tr h="480194">
                <a:tc>
                  <a:txBody>
                    <a:bodyPr/>
                    <a:lstStyle/>
                    <a:p>
                      <a:pPr algn="ctr"/>
                      <a:r>
                        <a:rPr lang="en-GB" sz="1500" b="1" dirty="0">
                          <a:latin typeface="Twinkl" pitchFamily="2" charset="77"/>
                        </a:rPr>
                        <a:t>Benefits</a:t>
                      </a:r>
                    </a:p>
                  </a:txBody>
                  <a:tcPr marL="126149" marR="126149" marT="126149" marB="126149" anchor="ctr">
                    <a:solidFill>
                      <a:schemeClr val="bg1"/>
                    </a:solidFill>
                  </a:tcPr>
                </a:tc>
                <a:tc>
                  <a:txBody>
                    <a:bodyPr/>
                    <a:lstStyle/>
                    <a:p>
                      <a:pPr algn="l"/>
                      <a:r>
                        <a:rPr lang="en-GB" sz="1600" b="0" dirty="0">
                          <a:latin typeface="Twinkl" pitchFamily="2" charset="77"/>
                        </a:rPr>
                        <a:t>Calms the body and mind, helps relieve stress, headaches and fatigue. </a:t>
                      </a:r>
                    </a:p>
                  </a:txBody>
                  <a:tcPr marL="126149" marR="126149" marT="126149" marB="126149" anchor="ctr">
                    <a:solidFill>
                      <a:schemeClr val="bg1"/>
                    </a:solidFill>
                  </a:tcPr>
                </a:tc>
                <a:extLst>
                  <a:ext uri="{0D108BD9-81ED-4DB2-BD59-A6C34878D82A}">
                    <a16:rowId xmlns:a16="http://schemas.microsoft.com/office/drawing/2014/main" val="10000"/>
                  </a:ext>
                </a:extLst>
              </a:tr>
              <a:tr h="403296">
                <a:tc>
                  <a:txBody>
                    <a:bodyPr/>
                    <a:lstStyle/>
                    <a:p>
                      <a:pPr algn="ctr"/>
                      <a:r>
                        <a:rPr lang="en-GB" sz="1500" b="1">
                          <a:latin typeface="Twinkl" pitchFamily="2" charset="77"/>
                        </a:rPr>
                        <a:t>1</a:t>
                      </a:r>
                      <a:endParaRPr lang="en-GB" sz="1500" b="1" dirty="0">
                        <a:latin typeface="Twinkl" pitchFamily="2" charset="77"/>
                      </a:endParaRPr>
                    </a:p>
                  </a:txBody>
                  <a:tcPr marL="126149" marR="126149" marT="126149" marB="126149" anchor="ctr">
                    <a:solidFill>
                      <a:schemeClr val="bg1"/>
                    </a:solidFill>
                  </a:tcPr>
                </a:tc>
                <a:tc>
                  <a:txBody>
                    <a:bodyPr/>
                    <a:lstStyle/>
                    <a:p>
                      <a:pPr algn="l"/>
                      <a:r>
                        <a:rPr lang="en-GB" sz="1600" b="0" dirty="0">
                          <a:latin typeface="Twinkl" pitchFamily="2" charset="77"/>
                        </a:rPr>
                        <a:t>Lay down on your back, with arms next to your body and legs slightly apart.</a:t>
                      </a:r>
                    </a:p>
                  </a:txBody>
                  <a:tcPr marL="126149" marR="126149" marT="126149" marB="126149" anchor="ctr">
                    <a:solidFill>
                      <a:schemeClr val="bg1"/>
                    </a:solidFill>
                  </a:tcPr>
                </a:tc>
                <a:extLst>
                  <a:ext uri="{0D108BD9-81ED-4DB2-BD59-A6C34878D82A}">
                    <a16:rowId xmlns:a16="http://schemas.microsoft.com/office/drawing/2014/main" val="10001"/>
                  </a:ext>
                </a:extLst>
              </a:tr>
              <a:tr h="394000">
                <a:tc>
                  <a:txBody>
                    <a:bodyPr/>
                    <a:lstStyle/>
                    <a:p>
                      <a:pPr algn="ctr"/>
                      <a:r>
                        <a:rPr lang="en-GB" sz="1500" b="1" dirty="0">
                          <a:latin typeface="Twinkl" pitchFamily="2" charset="77"/>
                        </a:rPr>
                        <a:t>2</a:t>
                      </a:r>
                    </a:p>
                  </a:txBody>
                  <a:tcPr marL="126149" marR="126149" marT="126149" marB="126149" anchor="ctr">
                    <a:solidFill>
                      <a:schemeClr val="bg1"/>
                    </a:solidFill>
                  </a:tcPr>
                </a:tc>
                <a:tc>
                  <a:txBody>
                    <a:bodyPr/>
                    <a:lstStyle/>
                    <a:p>
                      <a:pPr algn="l"/>
                      <a:r>
                        <a:rPr lang="en-GB" sz="1600" b="0" dirty="0">
                          <a:latin typeface="Twinkl" pitchFamily="2" charset="77"/>
                        </a:rPr>
                        <a:t>Close your eyes, focus on deep breathing and relaxation. For full benefit, relax for 2-5 minutes depending on age.</a:t>
                      </a:r>
                    </a:p>
                  </a:txBody>
                  <a:tcPr marL="126149" marR="126149" marT="126149" marB="126149" anchor="ctr">
                    <a:solidFill>
                      <a:schemeClr val="bg1"/>
                    </a:solidFill>
                  </a:tcPr>
                </a:tc>
                <a:extLst>
                  <a:ext uri="{0D108BD9-81ED-4DB2-BD59-A6C34878D82A}">
                    <a16:rowId xmlns:a16="http://schemas.microsoft.com/office/drawing/2014/main" val="10002"/>
                  </a:ext>
                </a:extLst>
              </a:tr>
            </a:tbl>
          </a:graphicData>
        </a:graphic>
      </p:graphicFrame>
      <p:sp>
        <p:nvSpPr>
          <p:cNvPr id="12" name="Rectangle 11">
            <a:extLst>
              <a:ext uri="{FF2B5EF4-FFF2-40B4-BE49-F238E27FC236}">
                <a16:creationId xmlns:a16="http://schemas.microsoft.com/office/drawing/2014/main" id="{ABD82F4F-C421-7A4B-A252-4E5D0F86483F}"/>
              </a:ext>
            </a:extLst>
          </p:cNvPr>
          <p:cNvSpPr/>
          <p:nvPr/>
        </p:nvSpPr>
        <p:spPr>
          <a:xfrm>
            <a:off x="755650" y="1291257"/>
            <a:ext cx="7632700" cy="276999"/>
          </a:xfrm>
          <a:prstGeom prst="rect">
            <a:avLst/>
          </a:prstGeom>
        </p:spPr>
        <p:txBody>
          <a:bodyPr wrap="square" lIns="0" tIns="0" rIns="0" bIns="0">
            <a:spAutoFit/>
          </a:bodyPr>
          <a:lstStyle/>
          <a:p>
            <a:pPr algn="ctr"/>
            <a:r>
              <a:rPr lang="fi-FI" b="1" dirty="0">
                <a:solidFill>
                  <a:srgbClr val="F1823A"/>
                </a:solidFill>
                <a:latin typeface="Twinkl" pitchFamily="2" charset="77"/>
              </a:rPr>
              <a:t>Resting Pose: Savasana</a:t>
            </a:r>
            <a:endParaRPr lang="en-GB" b="1" dirty="0">
              <a:solidFill>
                <a:srgbClr val="F1823A"/>
              </a:solidFill>
              <a:latin typeface="Twinkl" pitchFamily="2" charset="77"/>
            </a:endParaRPr>
          </a:p>
        </p:txBody>
      </p:sp>
      <p:pic>
        <p:nvPicPr>
          <p:cNvPr id="8" name="Picture 7">
            <a:extLst>
              <a:ext uri="{FF2B5EF4-FFF2-40B4-BE49-F238E27FC236}">
                <a16:creationId xmlns:a16="http://schemas.microsoft.com/office/drawing/2014/main" id="{2CB704B7-5BEA-1040-B871-CFD934199D3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55650" y="3250161"/>
            <a:ext cx="3644607" cy="1321463"/>
          </a:xfrm>
          <a:prstGeom prst="rect">
            <a:avLst/>
          </a:prstGeom>
        </p:spPr>
      </p:pic>
    </p:spTree>
    <p:extLst>
      <p:ext uri="{BB962C8B-B14F-4D97-AF65-F5344CB8AC3E}">
        <p14:creationId xmlns:p14="http://schemas.microsoft.com/office/powerpoint/2010/main" val="1712016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F1823A"/>
                </a:solidFill>
                <a:latin typeface="Twinkl" pitchFamily="2" charset="77"/>
              </a:rPr>
              <a:t>Preparation and Safety</a:t>
            </a:r>
            <a:endParaRPr lang="en-GB" sz="3600" dirty="0">
              <a:solidFill>
                <a:srgbClr val="F1823A"/>
              </a:solidFill>
              <a:latin typeface="+mn-lt"/>
            </a:endParaRPr>
          </a:p>
        </p:txBody>
      </p:sp>
      <p:graphicFrame>
        <p:nvGraphicFramePr>
          <p:cNvPr id="6" name="Table 5">
            <a:extLst>
              <a:ext uri="{FF2B5EF4-FFF2-40B4-BE49-F238E27FC236}">
                <a16:creationId xmlns:a16="http://schemas.microsoft.com/office/drawing/2014/main" id="{A1B9F2E3-AB40-9241-994E-9D0DA581CD70}"/>
              </a:ext>
            </a:extLst>
          </p:cNvPr>
          <p:cNvGraphicFramePr>
            <a:graphicFrameLocks noGrp="1"/>
          </p:cNvGraphicFramePr>
          <p:nvPr>
            <p:extLst>
              <p:ext uri="{D42A27DB-BD31-4B8C-83A1-F6EECF244321}">
                <p14:modId xmlns:p14="http://schemas.microsoft.com/office/powerpoint/2010/main" val="4031466173"/>
              </p:ext>
            </p:extLst>
          </p:nvPr>
        </p:nvGraphicFramePr>
        <p:xfrm>
          <a:off x="623885" y="1441160"/>
          <a:ext cx="7886700" cy="4723937"/>
        </p:xfrm>
        <a:graphic>
          <a:graphicData uri="http://schemas.openxmlformats.org/drawingml/2006/table">
            <a:tbl>
              <a:tblPr firstRow="1" bandRow="1">
                <a:tableStyleId>{5C22544A-7EE6-4342-B048-85BDC9FD1C3A}</a:tableStyleId>
              </a:tblPr>
              <a:tblGrid>
                <a:gridCol w="2830515">
                  <a:extLst>
                    <a:ext uri="{9D8B030D-6E8A-4147-A177-3AD203B41FA5}">
                      <a16:colId xmlns:a16="http://schemas.microsoft.com/office/drawing/2014/main" val="2122605714"/>
                    </a:ext>
                  </a:extLst>
                </a:gridCol>
                <a:gridCol w="5056185">
                  <a:extLst>
                    <a:ext uri="{9D8B030D-6E8A-4147-A177-3AD203B41FA5}">
                      <a16:colId xmlns:a16="http://schemas.microsoft.com/office/drawing/2014/main" val="1591521913"/>
                    </a:ext>
                  </a:extLst>
                </a:gridCol>
              </a:tblGrid>
              <a:tr h="542239">
                <a:tc>
                  <a:txBody>
                    <a:bodyPr/>
                    <a:lstStyle/>
                    <a:p>
                      <a:pPr algn="ctr"/>
                      <a:r>
                        <a:rPr lang="en-US" b="1" dirty="0">
                          <a:solidFill>
                            <a:srgbClr val="1C1C1C"/>
                          </a:solidFill>
                        </a:rPr>
                        <a: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b="0" dirty="0">
                          <a:solidFill>
                            <a:srgbClr val="1C1C1C"/>
                          </a:solidFill>
                        </a:rPr>
                        <a:t>5 - 11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2920235"/>
                  </a:ext>
                </a:extLst>
              </a:tr>
              <a:tr h="508000">
                <a:tc>
                  <a:txBody>
                    <a:bodyPr/>
                    <a:lstStyle/>
                    <a:p>
                      <a:pPr algn="ctr"/>
                      <a:r>
                        <a:rPr lang="en-US" b="1" dirty="0">
                          <a:solidFill>
                            <a:srgbClr val="1C1C1C"/>
                          </a:solidFill>
                        </a:rPr>
                        <a:t>National Curriculum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800" dirty="0">
                          <a:latin typeface="BPreplay" panose="02000503000000020004" pitchFamily="50" charset="0"/>
                        </a:rPr>
                        <a:t>Develop balance, agility and co-ordination.</a:t>
                      </a:r>
                      <a:endParaRPr lang="en-US" b="0" dirty="0">
                        <a:solidFill>
                          <a:srgbClr val="1C1C1C"/>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2113872"/>
                  </a:ext>
                </a:extLst>
              </a:tr>
              <a:tr h="607401">
                <a:tc>
                  <a:txBody>
                    <a:bodyPr/>
                    <a:lstStyle/>
                    <a:p>
                      <a:pPr algn="ctr"/>
                      <a:r>
                        <a:rPr lang="en-US" b="1" dirty="0">
                          <a:solidFill>
                            <a:srgbClr val="1C1C1C"/>
                          </a:solidFill>
                        </a:rPr>
                        <a:t>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BPreplay" panose="02000503000000020004" pitchFamily="50" charset="0"/>
                        </a:rPr>
                        <a:t>Approximately 20 minutes but can be flexible according to age and session 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8561544"/>
                  </a:ext>
                </a:extLst>
              </a:tr>
              <a:tr h="723383">
                <a:tc>
                  <a:txBody>
                    <a:bodyPr/>
                    <a:lstStyle/>
                    <a:p>
                      <a:pPr algn="ctr"/>
                      <a:r>
                        <a:rPr lang="en-US" b="1" dirty="0">
                          <a:solidFill>
                            <a:srgbClr val="1C1C1C"/>
                          </a:solidFill>
                        </a:rPr>
                        <a:t>Prep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BPreplay" panose="02000503000000020004" pitchFamily="50" charset="0"/>
                        </a:rPr>
                        <a:t>Session to happen on a carpeted floor or mats with enough space to stretch out arms and legs. If possible, have a bag with animals, pictures and stories inside to promote discussion.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6024720"/>
                  </a:ext>
                </a:extLst>
              </a:tr>
              <a:tr h="723383">
                <a:tc>
                  <a:txBody>
                    <a:bodyPr/>
                    <a:lstStyle/>
                    <a:p>
                      <a:pPr algn="ctr"/>
                      <a:r>
                        <a:rPr lang="en-US" b="1" dirty="0">
                          <a:solidFill>
                            <a:srgbClr val="1C1C1C"/>
                          </a:solidFill>
                        </a:rPr>
                        <a:t>Safety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BPreplay" panose="02000503000000020004" pitchFamily="50" charset="0"/>
                        </a:rPr>
                        <a:t>Hold each pose for at least two breaths and always change sides when instructed to. Keep breathing, move slowly into the pose, never overstretch and if any pain is felt stop immediately. Have Fun!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2948803"/>
                  </a:ext>
                </a:extLst>
              </a:tr>
              <a:tr h="656178">
                <a:tc>
                  <a:txBody>
                    <a:bodyPr/>
                    <a:lstStyle/>
                    <a:p>
                      <a:pPr algn="ctr"/>
                      <a:r>
                        <a:rPr lang="en-US" b="1" dirty="0">
                          <a:solidFill>
                            <a:srgbClr val="1C1C1C"/>
                          </a:solidFill>
                        </a:rPr>
                        <a:t>Script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BPreplay" panose="02000503000000020004" pitchFamily="50" charset="0"/>
                        </a:rPr>
                        <a:t>Print the script to help prompt your yoga story. Or make up your own!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3216188"/>
                  </a:ext>
                </a:extLst>
              </a:tr>
            </a:tbl>
          </a:graphicData>
        </a:graphic>
      </p:graphicFrame>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pPr algn="ctr"/>
            <a:r>
              <a:rPr lang="en-GB" sz="3600" dirty="0">
                <a:solidFill>
                  <a:srgbClr val="F1823A"/>
                </a:solidFill>
                <a:latin typeface="Twinkl" pitchFamily="2" charset="77"/>
              </a:rPr>
              <a:t>Mountain Pose</a:t>
            </a:r>
          </a:p>
        </p:txBody>
      </p:sp>
      <p:sp>
        <p:nvSpPr>
          <p:cNvPr id="11" name="Freeform 10">
            <a:extLst>
              <a:ext uri="{FF2B5EF4-FFF2-40B4-BE49-F238E27FC236}">
                <a16:creationId xmlns:a16="http://schemas.microsoft.com/office/drawing/2014/main" id="{0002068D-2C97-D747-A268-4F514411EB1B}"/>
              </a:ext>
            </a:extLst>
          </p:cNvPr>
          <p:cNvSpPr/>
          <p:nvPr/>
        </p:nvSpPr>
        <p:spPr>
          <a:xfrm>
            <a:off x="626467" y="1790945"/>
            <a:ext cx="2717691" cy="4064000"/>
          </a:xfrm>
          <a:custGeom>
            <a:avLst/>
            <a:gdLst>
              <a:gd name="connsiteX0" fmla="*/ 0 w 2908300"/>
              <a:gd name="connsiteY0" fmla="*/ 0 h 4064000"/>
              <a:gd name="connsiteX1" fmla="*/ 2908300 w 2908300"/>
              <a:gd name="connsiteY1" fmla="*/ 330200 h 4064000"/>
              <a:gd name="connsiteX2" fmla="*/ 2527300 w 2908300"/>
              <a:gd name="connsiteY2" fmla="*/ 4064000 h 4064000"/>
              <a:gd name="connsiteX3" fmla="*/ 635000 w 2908300"/>
              <a:gd name="connsiteY3" fmla="*/ 3352800 h 4064000"/>
              <a:gd name="connsiteX4" fmla="*/ 0 w 2908300"/>
              <a:gd name="connsiteY4" fmla="*/ 0 h 406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8300" h="4064000">
                <a:moveTo>
                  <a:pt x="0" y="0"/>
                </a:moveTo>
                <a:lnTo>
                  <a:pt x="2908300" y="330200"/>
                </a:lnTo>
                <a:lnTo>
                  <a:pt x="2527300" y="4064000"/>
                </a:lnTo>
                <a:lnTo>
                  <a:pt x="635000" y="3352800"/>
                </a:lnTo>
                <a:lnTo>
                  <a:pt x="0" y="0"/>
                </a:lnTo>
                <a:close/>
              </a:path>
            </a:pathLst>
          </a:custGeom>
          <a:solidFill>
            <a:srgbClr val="F6B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2976CD4-080C-E144-8DEA-4C5E7B8B4A1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6928" y="1319683"/>
            <a:ext cx="2381030" cy="4731614"/>
          </a:xfrm>
          <a:prstGeom prst="rect">
            <a:avLst/>
          </a:prstGeom>
        </p:spPr>
      </p:pic>
      <p:graphicFrame>
        <p:nvGraphicFramePr>
          <p:cNvPr id="13" name="Table 12">
            <a:extLst>
              <a:ext uri="{FF2B5EF4-FFF2-40B4-BE49-F238E27FC236}">
                <a16:creationId xmlns:a16="http://schemas.microsoft.com/office/drawing/2014/main" id="{0EC96089-DA2F-2A43-BFE9-9FD12B7FB497}"/>
              </a:ext>
            </a:extLst>
          </p:cNvPr>
          <p:cNvGraphicFramePr>
            <a:graphicFrameLocks noGrp="1"/>
          </p:cNvGraphicFramePr>
          <p:nvPr>
            <p:extLst>
              <p:ext uri="{D42A27DB-BD31-4B8C-83A1-F6EECF244321}">
                <p14:modId xmlns:p14="http://schemas.microsoft.com/office/powerpoint/2010/main" val="2446240767"/>
              </p:ext>
            </p:extLst>
          </p:nvPr>
        </p:nvGraphicFramePr>
        <p:xfrm>
          <a:off x="3940576" y="2246476"/>
          <a:ext cx="4447189" cy="3804821"/>
        </p:xfrm>
        <a:graphic>
          <a:graphicData uri="http://schemas.openxmlformats.org/drawingml/2006/table">
            <a:tbl>
              <a:tblPr firstRow="1" bandRow="1">
                <a:tableStyleId>{5940675A-B579-460E-94D1-54222C63F5DA}</a:tableStyleId>
              </a:tblPr>
              <a:tblGrid>
                <a:gridCol w="1021261">
                  <a:extLst>
                    <a:ext uri="{9D8B030D-6E8A-4147-A177-3AD203B41FA5}">
                      <a16:colId xmlns:a16="http://schemas.microsoft.com/office/drawing/2014/main" val="20000"/>
                    </a:ext>
                  </a:extLst>
                </a:gridCol>
                <a:gridCol w="3425928">
                  <a:extLst>
                    <a:ext uri="{9D8B030D-6E8A-4147-A177-3AD203B41FA5}">
                      <a16:colId xmlns:a16="http://schemas.microsoft.com/office/drawing/2014/main" val="20001"/>
                    </a:ext>
                  </a:extLst>
                </a:gridCol>
              </a:tblGrid>
              <a:tr h="774955">
                <a:tc>
                  <a:txBody>
                    <a:bodyPr/>
                    <a:lstStyle/>
                    <a:p>
                      <a:pPr algn="ctr"/>
                      <a:r>
                        <a:rPr lang="en-GB" sz="1600" b="1" dirty="0">
                          <a:latin typeface="Twinkl" pitchFamily="2" charset="77"/>
                        </a:rPr>
                        <a:t>Benefits</a:t>
                      </a:r>
                    </a:p>
                  </a:txBody>
                  <a:tcPr marL="126149" marR="126149" marT="126149" marB="126149" anchor="ctr">
                    <a:solidFill>
                      <a:schemeClr val="bg1"/>
                    </a:solidFill>
                  </a:tcPr>
                </a:tc>
                <a:tc>
                  <a:txBody>
                    <a:bodyPr/>
                    <a:lstStyle/>
                    <a:p>
                      <a:pPr algn="l"/>
                      <a:r>
                        <a:rPr lang="en-GB" sz="1600" b="0" dirty="0">
                          <a:latin typeface="Twinkl" pitchFamily="2" charset="77"/>
                        </a:rPr>
                        <a:t>Improves posture, strengthens core, muscles and legs.</a:t>
                      </a:r>
                    </a:p>
                  </a:txBody>
                  <a:tcPr marL="126149" marR="126149" marT="126149" marB="126149" anchor="ctr">
                    <a:solidFill>
                      <a:schemeClr val="bg1"/>
                    </a:solidFill>
                  </a:tcPr>
                </a:tc>
                <a:extLst>
                  <a:ext uri="{0D108BD9-81ED-4DB2-BD59-A6C34878D82A}">
                    <a16:rowId xmlns:a16="http://schemas.microsoft.com/office/drawing/2014/main" val="10000"/>
                  </a:ext>
                </a:extLst>
              </a:tr>
              <a:tr h="601598">
                <a:tc>
                  <a:txBody>
                    <a:bodyPr/>
                    <a:lstStyle/>
                    <a:p>
                      <a:pPr algn="ctr"/>
                      <a:r>
                        <a:rPr lang="en-GB" sz="1600" b="1">
                          <a:latin typeface="Twinkl" pitchFamily="2" charset="77"/>
                        </a:rPr>
                        <a:t>1</a:t>
                      </a:r>
                      <a:endParaRPr lang="en-GB" sz="1600" b="1" dirty="0">
                        <a:latin typeface="Twinkl" pitchFamily="2" charset="77"/>
                      </a:endParaRPr>
                    </a:p>
                  </a:txBody>
                  <a:tcPr marL="126149" marR="126149" marT="126149" marB="126149" anchor="ctr">
                    <a:solidFill>
                      <a:schemeClr val="bg1"/>
                    </a:solidFill>
                  </a:tcPr>
                </a:tc>
                <a:tc>
                  <a:txBody>
                    <a:bodyPr/>
                    <a:lstStyle/>
                    <a:p>
                      <a:pPr algn="l"/>
                      <a:r>
                        <a:rPr lang="en-GB" sz="1600" b="0" dirty="0">
                          <a:latin typeface="Twinkl" pitchFamily="2" charset="77"/>
                        </a:rPr>
                        <a:t>Stand tall with your weight balanced evenly on your feet.</a:t>
                      </a:r>
                    </a:p>
                  </a:txBody>
                  <a:tcPr marL="126149" marR="126149" marT="126149" marB="126149" anchor="ctr">
                    <a:solidFill>
                      <a:schemeClr val="bg1"/>
                    </a:solidFill>
                  </a:tcPr>
                </a:tc>
                <a:extLst>
                  <a:ext uri="{0D108BD9-81ED-4DB2-BD59-A6C34878D82A}">
                    <a16:rowId xmlns:a16="http://schemas.microsoft.com/office/drawing/2014/main" val="10001"/>
                  </a:ext>
                </a:extLst>
              </a:tr>
              <a:tr h="601598">
                <a:tc>
                  <a:txBody>
                    <a:bodyPr/>
                    <a:lstStyle/>
                    <a:p>
                      <a:pPr algn="ctr"/>
                      <a:r>
                        <a:rPr lang="en-GB" sz="1600" b="1">
                          <a:latin typeface="Twinkl" pitchFamily="2" charset="77"/>
                        </a:rPr>
                        <a:t>2</a:t>
                      </a:r>
                      <a:endParaRPr lang="en-GB" sz="1600" b="1" dirty="0">
                        <a:latin typeface="Twinkl" pitchFamily="2" charset="77"/>
                      </a:endParaRPr>
                    </a:p>
                  </a:txBody>
                  <a:tcPr marL="126149" marR="126149" marT="126149" marB="126149" anchor="ctr">
                    <a:solidFill>
                      <a:schemeClr val="bg1"/>
                    </a:solidFill>
                  </a:tcPr>
                </a:tc>
                <a:tc>
                  <a:txBody>
                    <a:bodyPr/>
                    <a:lstStyle/>
                    <a:p>
                      <a:pPr algn="l"/>
                      <a:r>
                        <a:rPr lang="en-GB" sz="1600" b="0" dirty="0">
                          <a:latin typeface="Twinkl" pitchFamily="2" charset="77"/>
                        </a:rPr>
                        <a:t>Firm your thigh muscles and pull in your tummy.</a:t>
                      </a:r>
                    </a:p>
                  </a:txBody>
                  <a:tcPr marL="126149" marR="126149" marT="126149" marB="126149" anchor="ctr">
                    <a:solidFill>
                      <a:schemeClr val="bg1"/>
                    </a:solidFill>
                  </a:tcPr>
                </a:tc>
                <a:extLst>
                  <a:ext uri="{0D108BD9-81ED-4DB2-BD59-A6C34878D82A}">
                    <a16:rowId xmlns:a16="http://schemas.microsoft.com/office/drawing/2014/main" val="10002"/>
                  </a:ext>
                </a:extLst>
              </a:tr>
              <a:tr h="774955">
                <a:tc>
                  <a:txBody>
                    <a:bodyPr/>
                    <a:lstStyle/>
                    <a:p>
                      <a:pPr algn="ctr"/>
                      <a:r>
                        <a:rPr lang="en-GB" sz="1600" b="1">
                          <a:latin typeface="Twinkl" pitchFamily="2" charset="77"/>
                        </a:rPr>
                        <a:t>3</a:t>
                      </a:r>
                      <a:endParaRPr lang="en-GB" sz="1600" b="1" dirty="0">
                        <a:latin typeface="Twinkl" pitchFamily="2" charset="77"/>
                      </a:endParaRPr>
                    </a:p>
                  </a:txBody>
                  <a:tcPr marL="126149" marR="126149" marT="126149" marB="126149" anchor="ctr">
                    <a:solidFill>
                      <a:schemeClr val="bg1"/>
                    </a:solidFill>
                  </a:tcPr>
                </a:tc>
                <a:tc>
                  <a:txBody>
                    <a:bodyPr/>
                    <a:lstStyle/>
                    <a:p>
                      <a:pPr algn="l"/>
                      <a:r>
                        <a:rPr lang="en-GB" sz="1600" b="0" dirty="0">
                          <a:latin typeface="Twinkl" pitchFamily="2" charset="77"/>
                        </a:rPr>
                        <a:t>Press your shoulders back and hang your arms beside your</a:t>
                      </a:r>
                      <a:r>
                        <a:rPr lang="en-GB" sz="1600" b="0" baseline="0" dirty="0">
                          <a:latin typeface="Twinkl" pitchFamily="2" charset="77"/>
                        </a:rPr>
                        <a:t> t</a:t>
                      </a:r>
                      <a:r>
                        <a:rPr lang="en-GB" sz="1600" b="0" dirty="0">
                          <a:latin typeface="Twinkl" pitchFamily="2" charset="77"/>
                        </a:rPr>
                        <a:t>orso.</a:t>
                      </a:r>
                    </a:p>
                  </a:txBody>
                  <a:tcPr marL="126149" marR="126149" marT="126149" marB="126149" anchor="ctr">
                    <a:solidFill>
                      <a:schemeClr val="bg1"/>
                    </a:solidFill>
                  </a:tcPr>
                </a:tc>
                <a:extLst>
                  <a:ext uri="{0D108BD9-81ED-4DB2-BD59-A6C34878D82A}">
                    <a16:rowId xmlns:a16="http://schemas.microsoft.com/office/drawing/2014/main" val="10003"/>
                  </a:ext>
                </a:extLst>
              </a:tr>
              <a:tr h="774955">
                <a:tc>
                  <a:txBody>
                    <a:bodyPr/>
                    <a:lstStyle/>
                    <a:p>
                      <a:pPr algn="ctr"/>
                      <a:r>
                        <a:rPr lang="en-GB" sz="1600" b="1" dirty="0">
                          <a:latin typeface="Twinkl" pitchFamily="2" charset="77"/>
                        </a:rPr>
                        <a:t>4</a:t>
                      </a:r>
                    </a:p>
                  </a:txBody>
                  <a:tcPr marL="126149" marR="126149" marT="126149" marB="126149" anchor="ctr">
                    <a:solidFill>
                      <a:schemeClr val="bg1"/>
                    </a:solidFill>
                  </a:tcPr>
                </a:tc>
                <a:tc>
                  <a:txBody>
                    <a:bodyPr/>
                    <a:lstStyle/>
                    <a:p>
                      <a:pPr algn="l"/>
                      <a:r>
                        <a:rPr lang="en-GB" sz="1600" b="0" dirty="0">
                          <a:latin typeface="Twinkl" pitchFamily="2" charset="77"/>
                        </a:rPr>
                        <a:t>Breathe deeply and hold as long as needed (at least two long breaths).</a:t>
                      </a:r>
                    </a:p>
                  </a:txBody>
                  <a:tcPr marL="126149" marR="126149" marT="126149" marB="126149" anchor="ctr">
                    <a:solidFill>
                      <a:schemeClr val="bg1"/>
                    </a:solidFill>
                  </a:tcPr>
                </a:tc>
                <a:extLst>
                  <a:ext uri="{0D108BD9-81ED-4DB2-BD59-A6C34878D82A}">
                    <a16:rowId xmlns:a16="http://schemas.microsoft.com/office/drawing/2014/main" val="10004"/>
                  </a:ext>
                </a:extLst>
              </a:tr>
            </a:tbl>
          </a:graphicData>
        </a:graphic>
      </p:graphicFrame>
      <p:sp>
        <p:nvSpPr>
          <p:cNvPr id="15" name="Rectangle 14">
            <a:extLst>
              <a:ext uri="{FF2B5EF4-FFF2-40B4-BE49-F238E27FC236}">
                <a16:creationId xmlns:a16="http://schemas.microsoft.com/office/drawing/2014/main" id="{2C9DC0B6-5FC3-944A-BBCB-0ACB4C1E5EE3}"/>
              </a:ext>
            </a:extLst>
          </p:cNvPr>
          <p:cNvSpPr/>
          <p:nvPr/>
        </p:nvSpPr>
        <p:spPr>
          <a:xfrm>
            <a:off x="755650" y="1291257"/>
            <a:ext cx="7632700" cy="276999"/>
          </a:xfrm>
          <a:prstGeom prst="rect">
            <a:avLst/>
          </a:prstGeom>
        </p:spPr>
        <p:txBody>
          <a:bodyPr wrap="square" lIns="0" tIns="0" rIns="0" bIns="0">
            <a:spAutoFit/>
          </a:bodyPr>
          <a:lstStyle/>
          <a:p>
            <a:pPr lvl="0" algn="ctr"/>
            <a:r>
              <a:rPr lang="en-GB" b="1" dirty="0">
                <a:solidFill>
                  <a:srgbClr val="F1823A"/>
                </a:solidFill>
                <a:latin typeface="Sassoon Infant Md" panose="02000603050000020003" pitchFamily="50" charset="0"/>
              </a:rPr>
              <a:t>Tadasana</a:t>
            </a:r>
          </a:p>
        </p:txBody>
      </p:sp>
    </p:spTree>
    <p:extLst>
      <p:ext uri="{BB962C8B-B14F-4D97-AF65-F5344CB8AC3E}">
        <p14:creationId xmlns:p14="http://schemas.microsoft.com/office/powerpoint/2010/main" val="20538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DD842DB0-4297-2644-87C4-44EAD2563B98}"/>
              </a:ext>
            </a:extLst>
          </p:cNvPr>
          <p:cNvSpPr/>
          <p:nvPr/>
        </p:nvSpPr>
        <p:spPr>
          <a:xfrm>
            <a:off x="850900" y="2057400"/>
            <a:ext cx="2578100" cy="3517900"/>
          </a:xfrm>
          <a:custGeom>
            <a:avLst/>
            <a:gdLst>
              <a:gd name="connsiteX0" fmla="*/ 0 w 2578100"/>
              <a:gd name="connsiteY0" fmla="*/ 571500 h 3225800"/>
              <a:gd name="connsiteX1" fmla="*/ 2159000 w 2578100"/>
              <a:gd name="connsiteY1" fmla="*/ 0 h 3225800"/>
              <a:gd name="connsiteX2" fmla="*/ 2578100 w 2578100"/>
              <a:gd name="connsiteY2" fmla="*/ 3225800 h 3225800"/>
              <a:gd name="connsiteX3" fmla="*/ 419100 w 2578100"/>
              <a:gd name="connsiteY3" fmla="*/ 2921000 h 3225800"/>
              <a:gd name="connsiteX4" fmla="*/ 0 w 2578100"/>
              <a:gd name="connsiteY4" fmla="*/ 571500 h 322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8100" h="3225800">
                <a:moveTo>
                  <a:pt x="0" y="571500"/>
                </a:moveTo>
                <a:lnTo>
                  <a:pt x="2159000" y="0"/>
                </a:lnTo>
                <a:lnTo>
                  <a:pt x="2578100" y="3225800"/>
                </a:lnTo>
                <a:lnTo>
                  <a:pt x="419100" y="2921000"/>
                </a:lnTo>
                <a:lnTo>
                  <a:pt x="0" y="571500"/>
                </a:lnTo>
                <a:close/>
              </a:path>
            </a:pathLst>
          </a:custGeom>
          <a:solidFill>
            <a:srgbClr val="FE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20"/>
          <p:cNvSpPr>
            <a:spLocks noGrp="1"/>
          </p:cNvSpPr>
          <p:nvPr>
            <p:ph type="title"/>
          </p:nvPr>
        </p:nvSpPr>
        <p:spPr/>
        <p:txBody>
          <a:bodyPr/>
          <a:lstStyle/>
          <a:p>
            <a:pPr lvl="0" algn="ctr">
              <a:lnSpc>
                <a:spcPct val="100000"/>
              </a:lnSpc>
              <a:spcBef>
                <a:spcPts val="0"/>
              </a:spcBef>
            </a:pPr>
            <a:r>
              <a:rPr lang="en-GB" sz="3600" dirty="0">
                <a:solidFill>
                  <a:srgbClr val="F1823A"/>
                </a:solidFill>
                <a:latin typeface="Twinkl" pitchFamily="2" charset="77"/>
                <a:ea typeface="+mn-ea"/>
                <a:cs typeface="+mn-cs"/>
              </a:rPr>
              <a:t>Giraffe Pose</a:t>
            </a:r>
          </a:p>
        </p:txBody>
      </p:sp>
      <p:graphicFrame>
        <p:nvGraphicFramePr>
          <p:cNvPr id="13" name="Table 12">
            <a:extLst>
              <a:ext uri="{FF2B5EF4-FFF2-40B4-BE49-F238E27FC236}">
                <a16:creationId xmlns:a16="http://schemas.microsoft.com/office/drawing/2014/main" id="{0EC96089-DA2F-2A43-BFE9-9FD12B7FB497}"/>
              </a:ext>
            </a:extLst>
          </p:cNvPr>
          <p:cNvGraphicFramePr>
            <a:graphicFrameLocks noGrp="1"/>
          </p:cNvGraphicFramePr>
          <p:nvPr>
            <p:extLst>
              <p:ext uri="{D42A27DB-BD31-4B8C-83A1-F6EECF244321}">
                <p14:modId xmlns:p14="http://schemas.microsoft.com/office/powerpoint/2010/main" val="2515759361"/>
              </p:ext>
            </p:extLst>
          </p:nvPr>
        </p:nvGraphicFramePr>
        <p:xfrm>
          <a:off x="3940576" y="2207348"/>
          <a:ext cx="4447189" cy="3875304"/>
        </p:xfrm>
        <a:graphic>
          <a:graphicData uri="http://schemas.openxmlformats.org/drawingml/2006/table">
            <a:tbl>
              <a:tblPr firstRow="1" bandRow="1">
                <a:tableStyleId>{5940675A-B579-460E-94D1-54222C63F5DA}</a:tableStyleId>
              </a:tblPr>
              <a:tblGrid>
                <a:gridCol w="1021261">
                  <a:extLst>
                    <a:ext uri="{9D8B030D-6E8A-4147-A177-3AD203B41FA5}">
                      <a16:colId xmlns:a16="http://schemas.microsoft.com/office/drawing/2014/main" val="20000"/>
                    </a:ext>
                  </a:extLst>
                </a:gridCol>
                <a:gridCol w="3425928">
                  <a:extLst>
                    <a:ext uri="{9D8B030D-6E8A-4147-A177-3AD203B41FA5}">
                      <a16:colId xmlns:a16="http://schemas.microsoft.com/office/drawing/2014/main" val="20001"/>
                    </a:ext>
                  </a:extLst>
                </a:gridCol>
              </a:tblGrid>
              <a:tr h="774955">
                <a:tc>
                  <a:txBody>
                    <a:bodyPr/>
                    <a:lstStyle/>
                    <a:p>
                      <a:pPr algn="ctr"/>
                      <a:r>
                        <a:rPr lang="en-GB" sz="1600" b="1" dirty="0">
                          <a:latin typeface="Twinkl" pitchFamily="2" charset="77"/>
                        </a:rPr>
                        <a:t>Benefits</a:t>
                      </a:r>
                    </a:p>
                  </a:txBody>
                  <a:tcPr marL="126149" marR="126149" marT="126149" marB="126149" anchor="ctr">
                    <a:solidFill>
                      <a:schemeClr val="bg1"/>
                    </a:solidFill>
                  </a:tcPr>
                </a:tc>
                <a:tc>
                  <a:txBody>
                    <a:bodyPr/>
                    <a:lstStyle/>
                    <a:p>
                      <a:pPr algn="l"/>
                      <a:r>
                        <a:rPr lang="en-GB" sz="1600" b="0" dirty="0">
                          <a:latin typeface="Twinkl" pitchFamily="2" charset="77"/>
                        </a:rPr>
                        <a:t>Strengthens legs, stretches shoulders and chest.</a:t>
                      </a:r>
                    </a:p>
                  </a:txBody>
                  <a:tcPr marL="126149" marR="126149" marT="126149" marB="126149" anchor="ctr">
                    <a:solidFill>
                      <a:schemeClr val="bg1"/>
                    </a:solidFill>
                  </a:tcPr>
                </a:tc>
                <a:extLst>
                  <a:ext uri="{0D108BD9-81ED-4DB2-BD59-A6C34878D82A}">
                    <a16:rowId xmlns:a16="http://schemas.microsoft.com/office/drawing/2014/main" val="10000"/>
                  </a:ext>
                </a:extLst>
              </a:tr>
              <a:tr h="601598">
                <a:tc>
                  <a:txBody>
                    <a:bodyPr/>
                    <a:lstStyle/>
                    <a:p>
                      <a:pPr algn="ctr"/>
                      <a:r>
                        <a:rPr lang="en-GB" sz="1600" b="1">
                          <a:latin typeface="Twinkl" pitchFamily="2" charset="77"/>
                        </a:rPr>
                        <a:t>1</a:t>
                      </a:r>
                      <a:endParaRPr lang="en-GB" sz="1600" b="1" dirty="0">
                        <a:latin typeface="Twinkl" pitchFamily="2" charset="77"/>
                      </a:endParaRPr>
                    </a:p>
                  </a:txBody>
                  <a:tcPr marL="126149" marR="126149" marT="126149" marB="126149" anchor="ctr">
                    <a:solidFill>
                      <a:schemeClr val="bg1"/>
                    </a:solidFill>
                  </a:tcPr>
                </a:tc>
                <a:tc>
                  <a:txBody>
                    <a:bodyPr/>
                    <a:lstStyle/>
                    <a:p>
                      <a:pPr algn="l"/>
                      <a:r>
                        <a:rPr lang="en-GB" sz="1600" b="0" dirty="0">
                          <a:latin typeface="Twinkl" pitchFamily="2" charset="77"/>
                        </a:rPr>
                        <a:t>Start in mountain pose.</a:t>
                      </a:r>
                    </a:p>
                  </a:txBody>
                  <a:tcPr marL="126149" marR="126149" marT="126149" marB="126149" anchor="ctr">
                    <a:solidFill>
                      <a:schemeClr val="bg1"/>
                    </a:solidFill>
                  </a:tcPr>
                </a:tc>
                <a:extLst>
                  <a:ext uri="{0D108BD9-81ED-4DB2-BD59-A6C34878D82A}">
                    <a16:rowId xmlns:a16="http://schemas.microsoft.com/office/drawing/2014/main" val="10001"/>
                  </a:ext>
                </a:extLst>
              </a:tr>
              <a:tr h="601598">
                <a:tc>
                  <a:txBody>
                    <a:bodyPr/>
                    <a:lstStyle/>
                    <a:p>
                      <a:pPr algn="ctr"/>
                      <a:r>
                        <a:rPr lang="en-GB" sz="1600" b="1" dirty="0">
                          <a:latin typeface="Twinkl" pitchFamily="2" charset="77"/>
                        </a:rPr>
                        <a:t>2</a:t>
                      </a:r>
                    </a:p>
                  </a:txBody>
                  <a:tcPr marL="126149" marR="126149" marT="126149" marB="126149" anchor="ctr">
                    <a:solidFill>
                      <a:schemeClr val="bg1"/>
                    </a:solidFill>
                  </a:tcPr>
                </a:tc>
                <a:tc>
                  <a:txBody>
                    <a:bodyPr/>
                    <a:lstStyle/>
                    <a:p>
                      <a:pPr algn="l"/>
                      <a:r>
                        <a:rPr lang="en-GB" sz="1600" b="0" dirty="0">
                          <a:latin typeface="Twinkl" pitchFamily="2" charset="77"/>
                        </a:rPr>
                        <a:t>Exhale, and bend your knees as if you were sitting in a chair.</a:t>
                      </a:r>
                    </a:p>
                  </a:txBody>
                  <a:tcPr marL="126149" marR="126149" marT="126149" marB="126149" anchor="ctr">
                    <a:solidFill>
                      <a:schemeClr val="bg1"/>
                    </a:solidFill>
                  </a:tcPr>
                </a:tc>
                <a:extLst>
                  <a:ext uri="{0D108BD9-81ED-4DB2-BD59-A6C34878D82A}">
                    <a16:rowId xmlns:a16="http://schemas.microsoft.com/office/drawing/2014/main" val="10002"/>
                  </a:ext>
                </a:extLst>
              </a:tr>
              <a:tr h="774955">
                <a:tc>
                  <a:txBody>
                    <a:bodyPr/>
                    <a:lstStyle/>
                    <a:p>
                      <a:pPr algn="ctr"/>
                      <a:r>
                        <a:rPr lang="en-GB" sz="1600" b="1">
                          <a:latin typeface="Twinkl" pitchFamily="2" charset="77"/>
                        </a:rPr>
                        <a:t>3</a:t>
                      </a:r>
                      <a:endParaRPr lang="en-GB" sz="1600" b="1" dirty="0">
                        <a:latin typeface="Twinkl" pitchFamily="2" charset="77"/>
                      </a:endParaRPr>
                    </a:p>
                  </a:txBody>
                  <a:tcPr marL="126149" marR="126149" marT="126149" marB="126149" anchor="ctr">
                    <a:solidFill>
                      <a:schemeClr val="bg1"/>
                    </a:solidFill>
                  </a:tcPr>
                </a:tc>
                <a:tc>
                  <a:txBody>
                    <a:bodyPr/>
                    <a:lstStyle/>
                    <a:p>
                      <a:pPr algn="l"/>
                      <a:r>
                        <a:rPr lang="en-GB" sz="1600" b="0" dirty="0">
                          <a:latin typeface="Twinkl" pitchFamily="2" charset="77"/>
                        </a:rPr>
                        <a:t>Reach your arms towards the ceiling, with your palms facing each other.</a:t>
                      </a:r>
                    </a:p>
                  </a:txBody>
                  <a:tcPr marL="126149" marR="126149" marT="126149" marB="126149" anchor="ctr">
                    <a:solidFill>
                      <a:schemeClr val="bg1"/>
                    </a:solidFill>
                  </a:tcPr>
                </a:tc>
                <a:extLst>
                  <a:ext uri="{0D108BD9-81ED-4DB2-BD59-A6C34878D82A}">
                    <a16:rowId xmlns:a16="http://schemas.microsoft.com/office/drawing/2014/main" val="10003"/>
                  </a:ext>
                </a:extLst>
              </a:tr>
              <a:tr h="774955">
                <a:tc>
                  <a:txBody>
                    <a:bodyPr/>
                    <a:lstStyle/>
                    <a:p>
                      <a:pPr algn="ctr"/>
                      <a:r>
                        <a:rPr lang="en-GB" sz="1600" b="1">
                          <a:latin typeface="Twinkl" pitchFamily="2" charset="77"/>
                        </a:rPr>
                        <a:t>4</a:t>
                      </a:r>
                      <a:endParaRPr lang="en-GB" sz="1600" b="1" dirty="0">
                        <a:latin typeface="Twinkl" pitchFamily="2" charset="77"/>
                      </a:endParaRPr>
                    </a:p>
                  </a:txBody>
                  <a:tcPr marL="126149" marR="126149" marT="126149" marB="126149" anchor="ctr">
                    <a:solidFill>
                      <a:schemeClr val="bg1"/>
                    </a:solidFill>
                  </a:tcPr>
                </a:tc>
                <a:tc>
                  <a:txBody>
                    <a:bodyPr/>
                    <a:lstStyle/>
                    <a:p>
                      <a:pPr algn="l"/>
                      <a:r>
                        <a:rPr lang="en-GB" sz="1600" b="0" dirty="0">
                          <a:latin typeface="Twinkl" pitchFamily="2" charset="77"/>
                        </a:rPr>
                        <a:t>Hold this pose and breathe.</a:t>
                      </a:r>
                    </a:p>
                  </a:txBody>
                  <a:tcPr marL="126149" marR="126149" marT="126149" marB="126149" anchor="ctr">
                    <a:solidFill>
                      <a:schemeClr val="bg1"/>
                    </a:solidFill>
                  </a:tcPr>
                </a:tc>
                <a:extLst>
                  <a:ext uri="{0D108BD9-81ED-4DB2-BD59-A6C34878D82A}">
                    <a16:rowId xmlns:a16="http://schemas.microsoft.com/office/drawing/2014/main" val="10004"/>
                  </a:ext>
                </a:extLst>
              </a:tr>
            </a:tbl>
          </a:graphicData>
        </a:graphic>
      </p:graphicFrame>
      <p:pic>
        <p:nvPicPr>
          <p:cNvPr id="10" name="Picture 9">
            <a:extLst>
              <a:ext uri="{FF2B5EF4-FFF2-40B4-BE49-F238E27FC236}">
                <a16:creationId xmlns:a16="http://schemas.microsoft.com/office/drawing/2014/main" id="{8A5DF495-A68A-6B46-9D9A-4AB0FC0BE80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41861" y="1282700"/>
            <a:ext cx="1208008" cy="4914252"/>
          </a:xfrm>
          <a:prstGeom prst="rect">
            <a:avLst/>
          </a:prstGeom>
        </p:spPr>
      </p:pic>
      <p:sp>
        <p:nvSpPr>
          <p:cNvPr id="12" name="Rectangle 11">
            <a:extLst>
              <a:ext uri="{FF2B5EF4-FFF2-40B4-BE49-F238E27FC236}">
                <a16:creationId xmlns:a16="http://schemas.microsoft.com/office/drawing/2014/main" id="{ABD82F4F-C421-7A4B-A252-4E5D0F86483F}"/>
              </a:ext>
            </a:extLst>
          </p:cNvPr>
          <p:cNvSpPr/>
          <p:nvPr/>
        </p:nvSpPr>
        <p:spPr>
          <a:xfrm>
            <a:off x="755650" y="1291257"/>
            <a:ext cx="7632700" cy="276999"/>
          </a:xfrm>
          <a:prstGeom prst="rect">
            <a:avLst/>
          </a:prstGeom>
        </p:spPr>
        <p:txBody>
          <a:bodyPr wrap="square" lIns="0" tIns="0" rIns="0" bIns="0">
            <a:spAutoFit/>
          </a:bodyPr>
          <a:lstStyle/>
          <a:p>
            <a:pPr algn="ctr"/>
            <a:r>
              <a:rPr lang="en-GB" b="1" dirty="0">
                <a:solidFill>
                  <a:srgbClr val="F1823A"/>
                </a:solidFill>
                <a:latin typeface="Twinkl" pitchFamily="2" charset="77"/>
              </a:rPr>
              <a:t>Chair Pose: Utkatasana</a:t>
            </a:r>
          </a:p>
        </p:txBody>
      </p:sp>
    </p:spTree>
    <p:extLst>
      <p:ext uri="{BB962C8B-B14F-4D97-AF65-F5344CB8AC3E}">
        <p14:creationId xmlns:p14="http://schemas.microsoft.com/office/powerpoint/2010/main" val="1720689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pPr algn="ctr"/>
            <a:r>
              <a:rPr lang="en-GB" sz="3600" dirty="0">
                <a:solidFill>
                  <a:srgbClr val="F1823A"/>
                </a:solidFill>
                <a:latin typeface="Twinkl" pitchFamily="2" charset="77"/>
              </a:rPr>
              <a:t>Tree Pose</a:t>
            </a:r>
          </a:p>
        </p:txBody>
      </p:sp>
      <p:sp>
        <p:nvSpPr>
          <p:cNvPr id="8" name="Rectangle 7">
            <a:extLst>
              <a:ext uri="{FF2B5EF4-FFF2-40B4-BE49-F238E27FC236}">
                <a16:creationId xmlns:a16="http://schemas.microsoft.com/office/drawing/2014/main" id="{5AF96E6E-73A4-4742-8384-669F2E260AA7}"/>
              </a:ext>
            </a:extLst>
          </p:cNvPr>
          <p:cNvSpPr/>
          <p:nvPr/>
        </p:nvSpPr>
        <p:spPr>
          <a:xfrm>
            <a:off x="755650" y="1291257"/>
            <a:ext cx="7632700" cy="276999"/>
          </a:xfrm>
          <a:prstGeom prst="rect">
            <a:avLst/>
          </a:prstGeom>
        </p:spPr>
        <p:txBody>
          <a:bodyPr wrap="square" lIns="0" tIns="0" rIns="0" bIns="0">
            <a:spAutoFit/>
          </a:bodyPr>
          <a:lstStyle/>
          <a:p>
            <a:pPr algn="ctr"/>
            <a:r>
              <a:rPr lang="en-GB" b="1" dirty="0">
                <a:solidFill>
                  <a:srgbClr val="F1823A"/>
                </a:solidFill>
              </a:rPr>
              <a:t>Vriksasana</a:t>
            </a:r>
          </a:p>
        </p:txBody>
      </p:sp>
      <p:sp>
        <p:nvSpPr>
          <p:cNvPr id="11" name="Freeform 10">
            <a:extLst>
              <a:ext uri="{FF2B5EF4-FFF2-40B4-BE49-F238E27FC236}">
                <a16:creationId xmlns:a16="http://schemas.microsoft.com/office/drawing/2014/main" id="{0002068D-2C97-D747-A268-4F514411EB1B}"/>
              </a:ext>
            </a:extLst>
          </p:cNvPr>
          <p:cNvSpPr/>
          <p:nvPr/>
        </p:nvSpPr>
        <p:spPr>
          <a:xfrm>
            <a:off x="626467" y="1790945"/>
            <a:ext cx="2717691" cy="4064000"/>
          </a:xfrm>
          <a:custGeom>
            <a:avLst/>
            <a:gdLst>
              <a:gd name="connsiteX0" fmla="*/ 0 w 2908300"/>
              <a:gd name="connsiteY0" fmla="*/ 0 h 4064000"/>
              <a:gd name="connsiteX1" fmla="*/ 2908300 w 2908300"/>
              <a:gd name="connsiteY1" fmla="*/ 330200 h 4064000"/>
              <a:gd name="connsiteX2" fmla="*/ 2527300 w 2908300"/>
              <a:gd name="connsiteY2" fmla="*/ 4064000 h 4064000"/>
              <a:gd name="connsiteX3" fmla="*/ 635000 w 2908300"/>
              <a:gd name="connsiteY3" fmla="*/ 3352800 h 4064000"/>
              <a:gd name="connsiteX4" fmla="*/ 0 w 2908300"/>
              <a:gd name="connsiteY4" fmla="*/ 0 h 406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8300" h="4064000">
                <a:moveTo>
                  <a:pt x="0" y="0"/>
                </a:moveTo>
                <a:lnTo>
                  <a:pt x="2908300" y="330200"/>
                </a:lnTo>
                <a:lnTo>
                  <a:pt x="2527300" y="4064000"/>
                </a:lnTo>
                <a:lnTo>
                  <a:pt x="635000" y="3352800"/>
                </a:lnTo>
                <a:lnTo>
                  <a:pt x="0" y="0"/>
                </a:lnTo>
                <a:close/>
              </a:path>
            </a:pathLst>
          </a:custGeom>
          <a:solidFill>
            <a:srgbClr val="F6B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5EBD4A3-2E11-8247-B46C-87560CADC88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23294" y="1324237"/>
            <a:ext cx="1903082" cy="4891896"/>
          </a:xfrm>
          <a:prstGeom prst="rect">
            <a:avLst/>
          </a:prstGeom>
        </p:spPr>
      </p:pic>
      <p:graphicFrame>
        <p:nvGraphicFramePr>
          <p:cNvPr id="12" name="Table 11">
            <a:extLst>
              <a:ext uri="{FF2B5EF4-FFF2-40B4-BE49-F238E27FC236}">
                <a16:creationId xmlns:a16="http://schemas.microsoft.com/office/drawing/2014/main" id="{717412A3-D33D-0D4B-9CA4-BB75CC7BE9BE}"/>
              </a:ext>
            </a:extLst>
          </p:cNvPr>
          <p:cNvGraphicFramePr>
            <a:graphicFrameLocks noGrp="1"/>
          </p:cNvGraphicFramePr>
          <p:nvPr>
            <p:extLst>
              <p:ext uri="{D42A27DB-BD31-4B8C-83A1-F6EECF244321}">
                <p14:modId xmlns:p14="http://schemas.microsoft.com/office/powerpoint/2010/main" val="1546505588"/>
              </p:ext>
            </p:extLst>
          </p:nvPr>
        </p:nvGraphicFramePr>
        <p:xfrm>
          <a:off x="3523203" y="1713003"/>
          <a:ext cx="4994330" cy="4509286"/>
        </p:xfrm>
        <a:graphic>
          <a:graphicData uri="http://schemas.openxmlformats.org/drawingml/2006/table">
            <a:tbl>
              <a:tblPr firstRow="1" bandRow="1">
                <a:tableStyleId>{5940675A-B579-460E-94D1-54222C63F5DA}</a:tableStyleId>
              </a:tblPr>
              <a:tblGrid>
                <a:gridCol w="1036097">
                  <a:extLst>
                    <a:ext uri="{9D8B030D-6E8A-4147-A177-3AD203B41FA5}">
                      <a16:colId xmlns:a16="http://schemas.microsoft.com/office/drawing/2014/main" val="20000"/>
                    </a:ext>
                  </a:extLst>
                </a:gridCol>
                <a:gridCol w="3958233">
                  <a:extLst>
                    <a:ext uri="{9D8B030D-6E8A-4147-A177-3AD203B41FA5}">
                      <a16:colId xmlns:a16="http://schemas.microsoft.com/office/drawing/2014/main" val="20001"/>
                    </a:ext>
                  </a:extLst>
                </a:gridCol>
              </a:tblGrid>
              <a:tr h="844982">
                <a:tc>
                  <a:txBody>
                    <a:bodyPr/>
                    <a:lstStyle/>
                    <a:p>
                      <a:pPr algn="ctr"/>
                      <a:r>
                        <a:rPr lang="en-GB" sz="1500" b="1" dirty="0">
                          <a:latin typeface="+mn-lt"/>
                        </a:rPr>
                        <a:t>Benefits</a:t>
                      </a:r>
                    </a:p>
                  </a:txBody>
                  <a:tcPr marL="126149" marR="126149" marT="126149" marB="126149" anchor="ctr">
                    <a:solidFill>
                      <a:schemeClr val="bg1"/>
                    </a:solidFill>
                  </a:tcPr>
                </a:tc>
                <a:tc>
                  <a:txBody>
                    <a:bodyPr/>
                    <a:lstStyle/>
                    <a:p>
                      <a:pPr algn="l"/>
                      <a:r>
                        <a:rPr lang="en-GB" sz="1500" b="0" dirty="0">
                          <a:latin typeface="+mn-lt"/>
                        </a:rPr>
                        <a:t>Improves balance; strengthens thighs, calves, and ankles; stretches legs and chest; develops concentration.</a:t>
                      </a:r>
                    </a:p>
                  </a:txBody>
                  <a:tcPr marL="126149" marR="126149" marT="126149" marB="126149" anchor="ctr">
                    <a:solidFill>
                      <a:schemeClr val="bg1"/>
                    </a:solidFill>
                  </a:tcPr>
                </a:tc>
                <a:extLst>
                  <a:ext uri="{0D108BD9-81ED-4DB2-BD59-A6C34878D82A}">
                    <a16:rowId xmlns:a16="http://schemas.microsoft.com/office/drawing/2014/main" val="10000"/>
                  </a:ext>
                </a:extLst>
              </a:tr>
              <a:tr h="0">
                <a:tc>
                  <a:txBody>
                    <a:bodyPr/>
                    <a:lstStyle/>
                    <a:p>
                      <a:pPr algn="ctr"/>
                      <a:r>
                        <a:rPr lang="en-GB" sz="1500" b="1">
                          <a:latin typeface="+mn-lt"/>
                        </a:rPr>
                        <a:t>1</a:t>
                      </a:r>
                      <a:endParaRPr lang="en-GB" sz="1500" b="1" dirty="0">
                        <a:latin typeface="+mn-lt"/>
                      </a:endParaRPr>
                    </a:p>
                  </a:txBody>
                  <a:tcPr marL="126149" marR="126149" marT="126149" marB="126149" anchor="ctr">
                    <a:solidFill>
                      <a:schemeClr val="bg1"/>
                    </a:solidFill>
                  </a:tcPr>
                </a:tc>
                <a:tc>
                  <a:txBody>
                    <a:bodyPr/>
                    <a:lstStyle/>
                    <a:p>
                      <a:pPr algn="l"/>
                      <a:r>
                        <a:rPr lang="en-GB" sz="1500" b="0" dirty="0">
                          <a:latin typeface="+mn-lt"/>
                        </a:rPr>
                        <a:t>Begin in mountain pose.</a:t>
                      </a:r>
                    </a:p>
                  </a:txBody>
                  <a:tcPr marL="126149" marR="126149" marT="126149" marB="126149" anchor="ctr">
                    <a:solidFill>
                      <a:schemeClr val="bg1"/>
                    </a:solidFill>
                  </a:tcPr>
                </a:tc>
                <a:extLst>
                  <a:ext uri="{0D108BD9-81ED-4DB2-BD59-A6C34878D82A}">
                    <a16:rowId xmlns:a16="http://schemas.microsoft.com/office/drawing/2014/main" val="10001"/>
                  </a:ext>
                </a:extLst>
              </a:tr>
              <a:tr h="514698">
                <a:tc>
                  <a:txBody>
                    <a:bodyPr/>
                    <a:lstStyle/>
                    <a:p>
                      <a:pPr algn="ctr"/>
                      <a:r>
                        <a:rPr lang="en-GB" sz="1500" b="1" dirty="0">
                          <a:latin typeface="+mn-lt"/>
                        </a:rPr>
                        <a:t>2</a:t>
                      </a:r>
                    </a:p>
                  </a:txBody>
                  <a:tcPr marL="126149" marR="126149" marT="126149" marB="126149" anchor="ctr">
                    <a:solidFill>
                      <a:schemeClr val="bg1"/>
                    </a:solidFill>
                  </a:tcPr>
                </a:tc>
                <a:tc>
                  <a:txBody>
                    <a:bodyPr/>
                    <a:lstStyle/>
                    <a:p>
                      <a:pPr algn="l"/>
                      <a:r>
                        <a:rPr lang="en-GB" sz="1500" b="0" dirty="0">
                          <a:latin typeface="+mn-lt"/>
                        </a:rPr>
                        <a:t>Lift your right foot, turning your knee out; place your foot below your left knee.</a:t>
                      </a:r>
                    </a:p>
                  </a:txBody>
                  <a:tcPr marL="126149" marR="126149" marT="126149" marB="126149" anchor="ctr">
                    <a:solidFill>
                      <a:schemeClr val="bg1"/>
                    </a:solidFill>
                  </a:tcPr>
                </a:tc>
                <a:extLst>
                  <a:ext uri="{0D108BD9-81ED-4DB2-BD59-A6C34878D82A}">
                    <a16:rowId xmlns:a16="http://schemas.microsoft.com/office/drawing/2014/main" val="10002"/>
                  </a:ext>
                </a:extLst>
              </a:tr>
              <a:tr h="281966">
                <a:tc>
                  <a:txBody>
                    <a:bodyPr/>
                    <a:lstStyle/>
                    <a:p>
                      <a:pPr algn="ctr"/>
                      <a:r>
                        <a:rPr lang="en-GB" sz="1500" b="1" dirty="0">
                          <a:latin typeface="+mn-lt"/>
                        </a:rPr>
                        <a:t>3</a:t>
                      </a:r>
                    </a:p>
                  </a:txBody>
                  <a:tcPr marL="126149" marR="126149" marT="126149" marB="126149" anchor="ctr">
                    <a:solidFill>
                      <a:schemeClr val="bg1"/>
                    </a:solidFill>
                  </a:tcPr>
                </a:tc>
                <a:tc>
                  <a:txBody>
                    <a:bodyPr/>
                    <a:lstStyle/>
                    <a:p>
                      <a:pPr algn="l"/>
                      <a:r>
                        <a:rPr lang="en-GB" sz="1500" dirty="0">
                          <a:latin typeface="+mn-lt"/>
                        </a:rPr>
                        <a:t>Press your hands together.</a:t>
                      </a:r>
                    </a:p>
                  </a:txBody>
                  <a:tcPr marL="126149" marR="126149" marT="126149" marB="126149" anchor="ctr">
                    <a:solidFill>
                      <a:schemeClr val="bg1"/>
                    </a:solidFill>
                  </a:tcPr>
                </a:tc>
                <a:extLst>
                  <a:ext uri="{0D108BD9-81ED-4DB2-BD59-A6C34878D82A}">
                    <a16:rowId xmlns:a16="http://schemas.microsoft.com/office/drawing/2014/main" val="10003"/>
                  </a:ext>
                </a:extLst>
              </a:tr>
              <a:tr h="357050">
                <a:tc>
                  <a:txBody>
                    <a:bodyPr/>
                    <a:lstStyle/>
                    <a:p>
                      <a:pPr algn="ctr"/>
                      <a:r>
                        <a:rPr lang="en-GB" sz="1500" b="1">
                          <a:latin typeface="+mn-lt"/>
                        </a:rPr>
                        <a:t>4</a:t>
                      </a:r>
                      <a:endParaRPr lang="en-GB" sz="1500" b="1" dirty="0">
                        <a:latin typeface="+mn-lt"/>
                      </a:endParaRPr>
                    </a:p>
                  </a:txBody>
                  <a:tcPr marL="126149" marR="126149" marT="126149" marB="126149" anchor="ctr">
                    <a:solidFill>
                      <a:schemeClr val="bg1"/>
                    </a:solidFill>
                  </a:tcPr>
                </a:tc>
                <a:tc>
                  <a:txBody>
                    <a:bodyPr/>
                    <a:lstStyle/>
                    <a:p>
                      <a:pPr algn="l"/>
                      <a:r>
                        <a:rPr lang="en-GB" sz="1500" b="0" dirty="0">
                          <a:latin typeface="+mn-lt"/>
                        </a:rPr>
                        <a:t>Raise arms overhead, and look up to your hands if possible.</a:t>
                      </a:r>
                    </a:p>
                  </a:txBody>
                  <a:tcPr marL="126149" marR="126149" marT="126149" marB="126149" anchor="ctr">
                    <a:solidFill>
                      <a:schemeClr val="bg1"/>
                    </a:solidFill>
                  </a:tcPr>
                </a:tc>
                <a:extLst>
                  <a:ext uri="{0D108BD9-81ED-4DB2-BD59-A6C34878D82A}">
                    <a16:rowId xmlns:a16="http://schemas.microsoft.com/office/drawing/2014/main" val="10004"/>
                  </a:ext>
                </a:extLst>
              </a:tr>
              <a:tr h="0">
                <a:tc>
                  <a:txBody>
                    <a:bodyPr/>
                    <a:lstStyle/>
                    <a:p>
                      <a:pPr algn="ctr"/>
                      <a:r>
                        <a:rPr lang="en-GB" sz="1500" b="1" dirty="0">
                          <a:latin typeface="+mn-lt"/>
                        </a:rPr>
                        <a:t>5</a:t>
                      </a:r>
                    </a:p>
                  </a:txBody>
                  <a:tcPr marL="126149" marR="126149" marT="126149" marB="126149" anchor="ctr">
                    <a:solidFill>
                      <a:schemeClr val="bg1"/>
                    </a:solidFill>
                  </a:tcPr>
                </a:tc>
                <a:tc>
                  <a:txBody>
                    <a:bodyPr/>
                    <a:lstStyle/>
                    <a:p>
                      <a:pPr algn="l"/>
                      <a:r>
                        <a:rPr lang="en-GB" sz="1500" b="0" dirty="0">
                          <a:latin typeface="+mn-lt"/>
                        </a:rPr>
                        <a:t>Return hands to your chest, and lower your right leg.</a:t>
                      </a:r>
                    </a:p>
                  </a:txBody>
                  <a:tcPr marL="126149" marR="126149" marT="126149" marB="126149" anchor="ctr">
                    <a:solidFill>
                      <a:schemeClr val="bg1"/>
                    </a:solidFill>
                  </a:tcPr>
                </a:tc>
                <a:extLst>
                  <a:ext uri="{0D108BD9-81ED-4DB2-BD59-A6C34878D82A}">
                    <a16:rowId xmlns:a16="http://schemas.microsoft.com/office/drawing/2014/main" val="10005"/>
                  </a:ext>
                </a:extLst>
              </a:tr>
              <a:tr h="0">
                <a:tc>
                  <a:txBody>
                    <a:bodyPr/>
                    <a:lstStyle/>
                    <a:p>
                      <a:pPr algn="ctr"/>
                      <a:r>
                        <a:rPr lang="en-GB" sz="1500" b="1" dirty="0">
                          <a:latin typeface="+mn-lt"/>
                        </a:rPr>
                        <a:t>6</a:t>
                      </a:r>
                    </a:p>
                  </a:txBody>
                  <a:tcPr marL="126149" marR="126149" marT="126149" marB="126149" anchor="ctr">
                    <a:solidFill>
                      <a:schemeClr val="bg1"/>
                    </a:solidFill>
                  </a:tcPr>
                </a:tc>
                <a:tc>
                  <a:txBody>
                    <a:bodyPr/>
                    <a:lstStyle/>
                    <a:p>
                      <a:pPr algn="l"/>
                      <a:r>
                        <a:rPr lang="en-GB" sz="1500" b="0" dirty="0">
                          <a:latin typeface="+mn-lt"/>
                        </a:rPr>
                        <a:t>Repeat with left leg.</a:t>
                      </a:r>
                    </a:p>
                  </a:txBody>
                  <a:tcPr marL="126149" marR="126149" marT="126149" marB="126149" anchor="ct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26090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DD842DB0-4297-2644-87C4-44EAD2563B98}"/>
              </a:ext>
            </a:extLst>
          </p:cNvPr>
          <p:cNvSpPr/>
          <p:nvPr/>
        </p:nvSpPr>
        <p:spPr>
          <a:xfrm>
            <a:off x="850900" y="2057400"/>
            <a:ext cx="2578100" cy="3517900"/>
          </a:xfrm>
          <a:custGeom>
            <a:avLst/>
            <a:gdLst>
              <a:gd name="connsiteX0" fmla="*/ 0 w 2578100"/>
              <a:gd name="connsiteY0" fmla="*/ 571500 h 3225800"/>
              <a:gd name="connsiteX1" fmla="*/ 2159000 w 2578100"/>
              <a:gd name="connsiteY1" fmla="*/ 0 h 3225800"/>
              <a:gd name="connsiteX2" fmla="*/ 2578100 w 2578100"/>
              <a:gd name="connsiteY2" fmla="*/ 3225800 h 3225800"/>
              <a:gd name="connsiteX3" fmla="*/ 419100 w 2578100"/>
              <a:gd name="connsiteY3" fmla="*/ 2921000 h 3225800"/>
              <a:gd name="connsiteX4" fmla="*/ 0 w 2578100"/>
              <a:gd name="connsiteY4" fmla="*/ 571500 h 322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8100" h="3225800">
                <a:moveTo>
                  <a:pt x="0" y="571500"/>
                </a:moveTo>
                <a:lnTo>
                  <a:pt x="2159000" y="0"/>
                </a:lnTo>
                <a:lnTo>
                  <a:pt x="2578100" y="3225800"/>
                </a:lnTo>
                <a:lnTo>
                  <a:pt x="419100" y="2921000"/>
                </a:lnTo>
                <a:lnTo>
                  <a:pt x="0" y="571500"/>
                </a:lnTo>
                <a:close/>
              </a:path>
            </a:pathLst>
          </a:custGeom>
          <a:solidFill>
            <a:srgbClr val="FE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20"/>
          <p:cNvSpPr>
            <a:spLocks noGrp="1"/>
          </p:cNvSpPr>
          <p:nvPr>
            <p:ph type="title"/>
          </p:nvPr>
        </p:nvSpPr>
        <p:spPr/>
        <p:txBody>
          <a:bodyPr/>
          <a:lstStyle/>
          <a:p>
            <a:pPr algn="ctr"/>
            <a:r>
              <a:rPr lang="en-GB" sz="3600" dirty="0">
                <a:solidFill>
                  <a:srgbClr val="F1823A"/>
                </a:solidFill>
                <a:latin typeface="Sassoon Infant Md" panose="02000603050000020003" pitchFamily="50" charset="0"/>
              </a:rPr>
              <a:t>Flamingo Pose</a:t>
            </a:r>
          </a:p>
        </p:txBody>
      </p:sp>
      <p:graphicFrame>
        <p:nvGraphicFramePr>
          <p:cNvPr id="13" name="Table 12">
            <a:extLst>
              <a:ext uri="{FF2B5EF4-FFF2-40B4-BE49-F238E27FC236}">
                <a16:creationId xmlns:a16="http://schemas.microsoft.com/office/drawing/2014/main" id="{0EC96089-DA2F-2A43-BFE9-9FD12B7FB497}"/>
              </a:ext>
            </a:extLst>
          </p:cNvPr>
          <p:cNvGraphicFramePr>
            <a:graphicFrameLocks noGrp="1"/>
          </p:cNvGraphicFramePr>
          <p:nvPr>
            <p:extLst>
              <p:ext uri="{D42A27DB-BD31-4B8C-83A1-F6EECF244321}">
                <p14:modId xmlns:p14="http://schemas.microsoft.com/office/powerpoint/2010/main" val="2252857726"/>
              </p:ext>
            </p:extLst>
          </p:nvPr>
        </p:nvGraphicFramePr>
        <p:xfrm>
          <a:off x="3940576" y="2207348"/>
          <a:ext cx="4447189" cy="3910281"/>
        </p:xfrm>
        <a:graphic>
          <a:graphicData uri="http://schemas.openxmlformats.org/drawingml/2006/table">
            <a:tbl>
              <a:tblPr firstRow="1" bandRow="1">
                <a:tableStyleId>{5940675A-B579-460E-94D1-54222C63F5DA}</a:tableStyleId>
              </a:tblPr>
              <a:tblGrid>
                <a:gridCol w="1021261">
                  <a:extLst>
                    <a:ext uri="{9D8B030D-6E8A-4147-A177-3AD203B41FA5}">
                      <a16:colId xmlns:a16="http://schemas.microsoft.com/office/drawing/2014/main" val="20000"/>
                    </a:ext>
                  </a:extLst>
                </a:gridCol>
                <a:gridCol w="3425928">
                  <a:extLst>
                    <a:ext uri="{9D8B030D-6E8A-4147-A177-3AD203B41FA5}">
                      <a16:colId xmlns:a16="http://schemas.microsoft.com/office/drawing/2014/main" val="20001"/>
                    </a:ext>
                  </a:extLst>
                </a:gridCol>
              </a:tblGrid>
              <a:tr h="774955">
                <a:tc>
                  <a:txBody>
                    <a:bodyPr/>
                    <a:lstStyle/>
                    <a:p>
                      <a:pPr algn="ctr"/>
                      <a:r>
                        <a:rPr lang="en-GB" sz="1600" b="1" dirty="0">
                          <a:latin typeface="Twinkl" pitchFamily="2" charset="77"/>
                        </a:rPr>
                        <a:t>Benefits</a:t>
                      </a:r>
                    </a:p>
                  </a:txBody>
                  <a:tcPr marL="126149" marR="126149" marT="126149" marB="126149" anchor="ctr">
                    <a:solidFill>
                      <a:schemeClr val="bg1"/>
                    </a:solidFill>
                  </a:tcPr>
                </a:tc>
                <a:tc>
                  <a:txBody>
                    <a:bodyPr/>
                    <a:lstStyle/>
                    <a:p>
                      <a:pPr algn="l"/>
                      <a:r>
                        <a:rPr lang="en-GB" sz="1600" b="0" dirty="0">
                          <a:latin typeface="+mn-lt"/>
                        </a:rPr>
                        <a:t>Stretches arms, abdominals, spine, and chest; calms the mind.</a:t>
                      </a:r>
                    </a:p>
                  </a:txBody>
                  <a:tcPr marL="126149" marR="126149" marT="126149" marB="126149" anchor="ctr">
                    <a:solidFill>
                      <a:schemeClr val="bg1"/>
                    </a:solidFill>
                  </a:tcPr>
                </a:tc>
                <a:extLst>
                  <a:ext uri="{0D108BD9-81ED-4DB2-BD59-A6C34878D82A}">
                    <a16:rowId xmlns:a16="http://schemas.microsoft.com/office/drawing/2014/main" val="10000"/>
                  </a:ext>
                </a:extLst>
              </a:tr>
              <a:tr h="601598">
                <a:tc>
                  <a:txBody>
                    <a:bodyPr/>
                    <a:lstStyle/>
                    <a:p>
                      <a:pPr algn="ctr"/>
                      <a:r>
                        <a:rPr lang="en-GB" sz="1600" b="1">
                          <a:latin typeface="Twinkl" pitchFamily="2" charset="77"/>
                        </a:rPr>
                        <a:t>1</a:t>
                      </a:r>
                      <a:endParaRPr lang="en-GB" sz="1600" b="1" dirty="0">
                        <a:latin typeface="Twinkl" pitchFamily="2" charset="77"/>
                      </a:endParaRPr>
                    </a:p>
                  </a:txBody>
                  <a:tcPr marL="126149" marR="126149" marT="126149" marB="126149" anchor="ctr">
                    <a:solidFill>
                      <a:schemeClr val="bg1"/>
                    </a:solidFill>
                  </a:tcPr>
                </a:tc>
                <a:tc>
                  <a:txBody>
                    <a:bodyPr/>
                    <a:lstStyle/>
                    <a:p>
                      <a:pPr algn="l"/>
                      <a:r>
                        <a:rPr lang="en-GB" sz="1600" b="0" dirty="0">
                          <a:latin typeface="+mn-lt"/>
                        </a:rPr>
                        <a:t>Raise both hands over your head.</a:t>
                      </a:r>
                    </a:p>
                  </a:txBody>
                  <a:tcPr marL="126149" marR="126149" marT="126149" marB="126149" anchor="ctr">
                    <a:solidFill>
                      <a:schemeClr val="bg1"/>
                    </a:solidFill>
                  </a:tcPr>
                </a:tc>
                <a:extLst>
                  <a:ext uri="{0D108BD9-81ED-4DB2-BD59-A6C34878D82A}">
                    <a16:rowId xmlns:a16="http://schemas.microsoft.com/office/drawing/2014/main" val="10001"/>
                  </a:ext>
                </a:extLst>
              </a:tr>
              <a:tr h="601598">
                <a:tc>
                  <a:txBody>
                    <a:bodyPr/>
                    <a:lstStyle/>
                    <a:p>
                      <a:pPr algn="ctr"/>
                      <a:r>
                        <a:rPr lang="en-GB" sz="1600" b="1">
                          <a:latin typeface="Twinkl" pitchFamily="2" charset="77"/>
                        </a:rPr>
                        <a:t>2</a:t>
                      </a:r>
                      <a:endParaRPr lang="en-GB" sz="1600" b="1" dirty="0">
                        <a:latin typeface="Twinkl" pitchFamily="2" charset="77"/>
                      </a:endParaRPr>
                    </a:p>
                  </a:txBody>
                  <a:tcPr marL="126149" marR="126149" marT="126149" marB="126149" anchor="ctr">
                    <a:solidFill>
                      <a:schemeClr val="bg1"/>
                    </a:solidFill>
                  </a:tcPr>
                </a:tc>
                <a:tc>
                  <a:txBody>
                    <a:bodyPr/>
                    <a:lstStyle/>
                    <a:p>
                      <a:pPr algn="l"/>
                      <a:r>
                        <a:rPr lang="en-GB" sz="1600" b="0" dirty="0">
                          <a:latin typeface="+mn-lt"/>
                        </a:rPr>
                        <a:t>Drop one hand by your side, exhale, and arch the other over your body.</a:t>
                      </a:r>
                    </a:p>
                  </a:txBody>
                  <a:tcPr marL="126149" marR="126149" marT="126149" marB="126149" anchor="ctr">
                    <a:solidFill>
                      <a:schemeClr val="bg1"/>
                    </a:solidFill>
                  </a:tcPr>
                </a:tc>
                <a:extLst>
                  <a:ext uri="{0D108BD9-81ED-4DB2-BD59-A6C34878D82A}">
                    <a16:rowId xmlns:a16="http://schemas.microsoft.com/office/drawing/2014/main" val="10002"/>
                  </a:ext>
                </a:extLst>
              </a:tr>
              <a:tr h="774955">
                <a:tc>
                  <a:txBody>
                    <a:bodyPr/>
                    <a:lstStyle/>
                    <a:p>
                      <a:pPr algn="ctr"/>
                      <a:r>
                        <a:rPr lang="en-GB" sz="1600" b="1">
                          <a:latin typeface="Twinkl" pitchFamily="2" charset="77"/>
                        </a:rPr>
                        <a:t>3</a:t>
                      </a:r>
                      <a:endParaRPr lang="en-GB" sz="1600" b="1" dirty="0">
                        <a:latin typeface="Twinkl" pitchFamily="2" charset="77"/>
                      </a:endParaRPr>
                    </a:p>
                  </a:txBody>
                  <a:tcPr marL="126149" marR="126149" marT="126149" marB="126149" anchor="ctr">
                    <a:solidFill>
                      <a:schemeClr val="bg1"/>
                    </a:solidFill>
                  </a:tcPr>
                </a:tc>
                <a:tc>
                  <a:txBody>
                    <a:bodyPr/>
                    <a:lstStyle/>
                    <a:p>
                      <a:r>
                        <a:rPr lang="en-GB" sz="1600" dirty="0">
                          <a:latin typeface="+mn-lt"/>
                        </a:rPr>
                        <a:t>Hold this position.</a:t>
                      </a:r>
                    </a:p>
                  </a:txBody>
                  <a:tcPr marL="126149" marR="126149" marT="126149" marB="126149" anchor="ctr">
                    <a:solidFill>
                      <a:schemeClr val="bg1"/>
                    </a:solidFill>
                  </a:tcPr>
                </a:tc>
                <a:extLst>
                  <a:ext uri="{0D108BD9-81ED-4DB2-BD59-A6C34878D82A}">
                    <a16:rowId xmlns:a16="http://schemas.microsoft.com/office/drawing/2014/main" val="10003"/>
                  </a:ext>
                </a:extLst>
              </a:tr>
              <a:tr h="774955">
                <a:tc>
                  <a:txBody>
                    <a:bodyPr/>
                    <a:lstStyle/>
                    <a:p>
                      <a:pPr algn="ctr"/>
                      <a:r>
                        <a:rPr lang="en-GB" sz="1600" b="1">
                          <a:latin typeface="Twinkl" pitchFamily="2" charset="77"/>
                        </a:rPr>
                        <a:t>4</a:t>
                      </a:r>
                      <a:endParaRPr lang="en-GB" sz="1600" b="1" dirty="0">
                        <a:latin typeface="Twinkl" pitchFamily="2" charset="77"/>
                      </a:endParaRPr>
                    </a:p>
                  </a:txBody>
                  <a:tcPr marL="126149" marR="126149" marT="126149" marB="126149" anchor="ctr">
                    <a:solidFill>
                      <a:schemeClr val="bg1"/>
                    </a:solidFill>
                  </a:tcPr>
                </a:tc>
                <a:tc>
                  <a:txBody>
                    <a:bodyPr/>
                    <a:lstStyle/>
                    <a:p>
                      <a:pPr algn="l"/>
                      <a:r>
                        <a:rPr lang="en-GB" sz="1600" b="0" dirty="0">
                          <a:latin typeface="+mn-lt"/>
                        </a:rPr>
                        <a:t>Repeat on the other side.</a:t>
                      </a:r>
                    </a:p>
                  </a:txBody>
                  <a:tcPr marL="126149" marR="126149" marT="126149" marB="126149" anchor="ctr">
                    <a:solidFill>
                      <a:schemeClr val="bg1"/>
                    </a:solidFill>
                  </a:tcPr>
                </a:tc>
                <a:extLst>
                  <a:ext uri="{0D108BD9-81ED-4DB2-BD59-A6C34878D82A}">
                    <a16:rowId xmlns:a16="http://schemas.microsoft.com/office/drawing/2014/main" val="10004"/>
                  </a:ext>
                </a:extLst>
              </a:tr>
            </a:tbl>
          </a:graphicData>
        </a:graphic>
      </p:graphicFrame>
      <p:sp>
        <p:nvSpPr>
          <p:cNvPr id="12" name="Rectangle 11">
            <a:extLst>
              <a:ext uri="{FF2B5EF4-FFF2-40B4-BE49-F238E27FC236}">
                <a16:creationId xmlns:a16="http://schemas.microsoft.com/office/drawing/2014/main" id="{ABD82F4F-C421-7A4B-A252-4E5D0F86483F}"/>
              </a:ext>
            </a:extLst>
          </p:cNvPr>
          <p:cNvSpPr/>
          <p:nvPr/>
        </p:nvSpPr>
        <p:spPr>
          <a:xfrm>
            <a:off x="755650" y="1291257"/>
            <a:ext cx="7632700" cy="276999"/>
          </a:xfrm>
          <a:prstGeom prst="rect">
            <a:avLst/>
          </a:prstGeom>
        </p:spPr>
        <p:txBody>
          <a:bodyPr wrap="square" lIns="0" tIns="0" rIns="0" bIns="0">
            <a:spAutoFit/>
          </a:bodyPr>
          <a:lstStyle/>
          <a:p>
            <a:pPr algn="ctr"/>
            <a:r>
              <a:rPr lang="en-GB" b="1" dirty="0">
                <a:solidFill>
                  <a:srgbClr val="F1823A"/>
                </a:solidFill>
                <a:latin typeface="Twinkl" pitchFamily="2" charset="77"/>
              </a:rPr>
              <a:t>Rainbow Pose</a:t>
            </a:r>
          </a:p>
        </p:txBody>
      </p:sp>
      <p:pic>
        <p:nvPicPr>
          <p:cNvPr id="8" name="Picture 7">
            <a:extLst>
              <a:ext uri="{FF2B5EF4-FFF2-40B4-BE49-F238E27FC236}">
                <a16:creationId xmlns:a16="http://schemas.microsoft.com/office/drawing/2014/main" id="{AD50B3C5-2C28-F443-ADDF-37838359350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54708" y="1323367"/>
            <a:ext cx="1421717" cy="4893636"/>
          </a:xfrm>
          <a:prstGeom prst="rect">
            <a:avLst/>
          </a:prstGeom>
        </p:spPr>
      </p:pic>
    </p:spTree>
    <p:extLst>
      <p:ext uri="{BB962C8B-B14F-4D97-AF65-F5344CB8AC3E}">
        <p14:creationId xmlns:p14="http://schemas.microsoft.com/office/powerpoint/2010/main" val="33530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pPr algn="ctr"/>
            <a:r>
              <a:rPr lang="en-GB" sz="3600" dirty="0">
                <a:solidFill>
                  <a:srgbClr val="F1823A"/>
                </a:solidFill>
                <a:latin typeface="Twinkl" pitchFamily="2" charset="77"/>
              </a:rPr>
              <a:t>Elephant Pose</a:t>
            </a:r>
          </a:p>
        </p:txBody>
      </p:sp>
      <p:sp>
        <p:nvSpPr>
          <p:cNvPr id="8" name="Rectangle 7">
            <a:extLst>
              <a:ext uri="{FF2B5EF4-FFF2-40B4-BE49-F238E27FC236}">
                <a16:creationId xmlns:a16="http://schemas.microsoft.com/office/drawing/2014/main" id="{5AF96E6E-73A4-4742-8384-669F2E260AA7}"/>
              </a:ext>
            </a:extLst>
          </p:cNvPr>
          <p:cNvSpPr/>
          <p:nvPr/>
        </p:nvSpPr>
        <p:spPr>
          <a:xfrm>
            <a:off x="755650" y="1291257"/>
            <a:ext cx="7632700" cy="276999"/>
          </a:xfrm>
          <a:prstGeom prst="rect">
            <a:avLst/>
          </a:prstGeom>
        </p:spPr>
        <p:txBody>
          <a:bodyPr wrap="square" lIns="0" tIns="0" rIns="0" bIns="0">
            <a:spAutoFit/>
          </a:bodyPr>
          <a:lstStyle/>
          <a:p>
            <a:pPr algn="ctr"/>
            <a:r>
              <a:rPr lang="en-GB" b="1" dirty="0">
                <a:solidFill>
                  <a:srgbClr val="F1823A"/>
                </a:solidFill>
              </a:rPr>
              <a:t>Rainbow Pose</a:t>
            </a:r>
          </a:p>
        </p:txBody>
      </p:sp>
      <p:sp>
        <p:nvSpPr>
          <p:cNvPr id="11" name="Freeform 10">
            <a:extLst>
              <a:ext uri="{FF2B5EF4-FFF2-40B4-BE49-F238E27FC236}">
                <a16:creationId xmlns:a16="http://schemas.microsoft.com/office/drawing/2014/main" id="{0002068D-2C97-D747-A268-4F514411EB1B}"/>
              </a:ext>
            </a:extLst>
          </p:cNvPr>
          <p:cNvSpPr/>
          <p:nvPr/>
        </p:nvSpPr>
        <p:spPr>
          <a:xfrm rot="10800000">
            <a:off x="791567" y="1790945"/>
            <a:ext cx="2717691" cy="4064000"/>
          </a:xfrm>
          <a:custGeom>
            <a:avLst/>
            <a:gdLst>
              <a:gd name="connsiteX0" fmla="*/ 0 w 2908300"/>
              <a:gd name="connsiteY0" fmla="*/ 0 h 4064000"/>
              <a:gd name="connsiteX1" fmla="*/ 2908300 w 2908300"/>
              <a:gd name="connsiteY1" fmla="*/ 330200 h 4064000"/>
              <a:gd name="connsiteX2" fmla="*/ 2527300 w 2908300"/>
              <a:gd name="connsiteY2" fmla="*/ 4064000 h 4064000"/>
              <a:gd name="connsiteX3" fmla="*/ 635000 w 2908300"/>
              <a:gd name="connsiteY3" fmla="*/ 3352800 h 4064000"/>
              <a:gd name="connsiteX4" fmla="*/ 0 w 2908300"/>
              <a:gd name="connsiteY4" fmla="*/ 0 h 406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8300" h="4064000">
                <a:moveTo>
                  <a:pt x="0" y="0"/>
                </a:moveTo>
                <a:lnTo>
                  <a:pt x="2908300" y="330200"/>
                </a:lnTo>
                <a:lnTo>
                  <a:pt x="2527300" y="4064000"/>
                </a:lnTo>
                <a:lnTo>
                  <a:pt x="635000" y="3352800"/>
                </a:lnTo>
                <a:lnTo>
                  <a:pt x="0" y="0"/>
                </a:lnTo>
                <a:close/>
              </a:path>
            </a:pathLst>
          </a:custGeom>
          <a:solidFill>
            <a:srgbClr val="F6B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E5738384-74A8-A64B-88AD-DF1BE68FA99C}"/>
              </a:ext>
            </a:extLst>
          </p:cNvPr>
          <p:cNvGraphicFramePr>
            <a:graphicFrameLocks noGrp="1"/>
          </p:cNvGraphicFramePr>
          <p:nvPr>
            <p:extLst>
              <p:ext uri="{D42A27DB-BD31-4B8C-83A1-F6EECF244321}">
                <p14:modId xmlns:p14="http://schemas.microsoft.com/office/powerpoint/2010/main" val="3183477982"/>
              </p:ext>
            </p:extLst>
          </p:nvPr>
        </p:nvGraphicFramePr>
        <p:xfrm>
          <a:off x="3940576" y="2207348"/>
          <a:ext cx="4447189" cy="3100349"/>
        </p:xfrm>
        <a:graphic>
          <a:graphicData uri="http://schemas.openxmlformats.org/drawingml/2006/table">
            <a:tbl>
              <a:tblPr firstRow="1" bandRow="1">
                <a:tableStyleId>{5940675A-B579-460E-94D1-54222C63F5DA}</a:tableStyleId>
              </a:tblPr>
              <a:tblGrid>
                <a:gridCol w="1021261">
                  <a:extLst>
                    <a:ext uri="{9D8B030D-6E8A-4147-A177-3AD203B41FA5}">
                      <a16:colId xmlns:a16="http://schemas.microsoft.com/office/drawing/2014/main" val="20000"/>
                    </a:ext>
                  </a:extLst>
                </a:gridCol>
                <a:gridCol w="3425928">
                  <a:extLst>
                    <a:ext uri="{9D8B030D-6E8A-4147-A177-3AD203B41FA5}">
                      <a16:colId xmlns:a16="http://schemas.microsoft.com/office/drawing/2014/main" val="20001"/>
                    </a:ext>
                  </a:extLst>
                </a:gridCol>
              </a:tblGrid>
              <a:tr h="774955">
                <a:tc>
                  <a:txBody>
                    <a:bodyPr/>
                    <a:lstStyle/>
                    <a:p>
                      <a:pPr algn="ctr"/>
                      <a:r>
                        <a:rPr lang="en-GB" sz="1600" b="1" dirty="0" err="1">
                          <a:latin typeface="Twinkl" pitchFamily="2" charset="77"/>
                        </a:rPr>
                        <a:t>Benefitsw</a:t>
                      </a:r>
                      <a:endParaRPr lang="en-GB" sz="1600" b="1" dirty="0">
                        <a:latin typeface="Twinkl" pitchFamily="2" charset="77"/>
                      </a:endParaRPr>
                    </a:p>
                  </a:txBody>
                  <a:tcPr marL="126149" marR="126149" marT="126149" marB="126149" anchor="ctr">
                    <a:solidFill>
                      <a:schemeClr val="bg1"/>
                    </a:solidFill>
                  </a:tcPr>
                </a:tc>
                <a:tc>
                  <a:txBody>
                    <a:bodyPr/>
                    <a:lstStyle/>
                    <a:p>
                      <a:pPr algn="l"/>
                      <a:r>
                        <a:rPr lang="en-GB" sz="1600" b="0" dirty="0">
                          <a:latin typeface="+mn-lt"/>
                        </a:rPr>
                        <a:t>Stretches legs and back, relieves stress and calms the mind.</a:t>
                      </a:r>
                    </a:p>
                  </a:txBody>
                  <a:tcPr marL="126149" marR="126149" marT="126149" marB="126149" anchor="ctr">
                    <a:solidFill>
                      <a:schemeClr val="bg1"/>
                    </a:solidFill>
                  </a:tcPr>
                </a:tc>
                <a:extLst>
                  <a:ext uri="{0D108BD9-81ED-4DB2-BD59-A6C34878D82A}">
                    <a16:rowId xmlns:a16="http://schemas.microsoft.com/office/drawing/2014/main" val="10000"/>
                  </a:ext>
                </a:extLst>
              </a:tr>
              <a:tr h="601598">
                <a:tc>
                  <a:txBody>
                    <a:bodyPr/>
                    <a:lstStyle/>
                    <a:p>
                      <a:pPr algn="ctr"/>
                      <a:r>
                        <a:rPr lang="en-GB" sz="1600" b="1">
                          <a:latin typeface="Twinkl" pitchFamily="2" charset="77"/>
                        </a:rPr>
                        <a:t>1</a:t>
                      </a:r>
                      <a:endParaRPr lang="en-GB" sz="1600" b="1" dirty="0">
                        <a:latin typeface="Twinkl" pitchFamily="2" charset="77"/>
                      </a:endParaRPr>
                    </a:p>
                  </a:txBody>
                  <a:tcPr marL="126149" marR="126149" marT="126149" marB="126149" anchor="ctr">
                    <a:solidFill>
                      <a:schemeClr val="bg1"/>
                    </a:solidFill>
                  </a:tcPr>
                </a:tc>
                <a:tc>
                  <a:txBody>
                    <a:bodyPr/>
                    <a:lstStyle/>
                    <a:p>
                      <a:pPr algn="l"/>
                      <a:r>
                        <a:rPr lang="en-GB" sz="1600" b="0" dirty="0">
                          <a:latin typeface="+mn-lt"/>
                        </a:rPr>
                        <a:t>Bend at the hips.</a:t>
                      </a:r>
                    </a:p>
                  </a:txBody>
                  <a:tcPr marL="126149" marR="126149" marT="126149" marB="126149" anchor="ctr">
                    <a:solidFill>
                      <a:schemeClr val="bg1"/>
                    </a:solidFill>
                  </a:tcPr>
                </a:tc>
                <a:extLst>
                  <a:ext uri="{0D108BD9-81ED-4DB2-BD59-A6C34878D82A}">
                    <a16:rowId xmlns:a16="http://schemas.microsoft.com/office/drawing/2014/main" val="10001"/>
                  </a:ext>
                </a:extLst>
              </a:tr>
              <a:tr h="601598">
                <a:tc>
                  <a:txBody>
                    <a:bodyPr/>
                    <a:lstStyle/>
                    <a:p>
                      <a:pPr algn="ctr"/>
                      <a:r>
                        <a:rPr lang="en-GB" sz="1600" b="1">
                          <a:latin typeface="Twinkl" pitchFamily="2" charset="77"/>
                        </a:rPr>
                        <a:t>2</a:t>
                      </a:r>
                      <a:endParaRPr lang="en-GB" sz="1600" b="1" dirty="0">
                        <a:latin typeface="Twinkl" pitchFamily="2" charset="77"/>
                      </a:endParaRPr>
                    </a:p>
                  </a:txBody>
                  <a:tcPr marL="126149" marR="126149" marT="126149" marB="126149" anchor="ctr">
                    <a:solidFill>
                      <a:schemeClr val="bg1"/>
                    </a:solidFill>
                  </a:tcPr>
                </a:tc>
                <a:tc>
                  <a:txBody>
                    <a:bodyPr/>
                    <a:lstStyle/>
                    <a:p>
                      <a:pPr algn="l"/>
                      <a:r>
                        <a:rPr lang="en-GB" sz="1600" b="0" dirty="0">
                          <a:latin typeface="+mn-lt"/>
                        </a:rPr>
                        <a:t>Let arms hang low then claps fingers together.</a:t>
                      </a:r>
                    </a:p>
                  </a:txBody>
                  <a:tcPr marL="126149" marR="126149" marT="126149" marB="126149" anchor="ctr">
                    <a:solidFill>
                      <a:schemeClr val="bg1"/>
                    </a:solidFill>
                  </a:tcPr>
                </a:tc>
                <a:extLst>
                  <a:ext uri="{0D108BD9-81ED-4DB2-BD59-A6C34878D82A}">
                    <a16:rowId xmlns:a16="http://schemas.microsoft.com/office/drawing/2014/main" val="10002"/>
                  </a:ext>
                </a:extLst>
              </a:tr>
              <a:tr h="774955">
                <a:tc>
                  <a:txBody>
                    <a:bodyPr/>
                    <a:lstStyle/>
                    <a:p>
                      <a:pPr algn="ctr"/>
                      <a:r>
                        <a:rPr lang="en-GB" sz="1600" b="1">
                          <a:latin typeface="Twinkl" pitchFamily="2" charset="77"/>
                        </a:rPr>
                        <a:t>3</a:t>
                      </a:r>
                      <a:endParaRPr lang="en-GB" sz="1600" b="1" dirty="0">
                        <a:latin typeface="Twinkl" pitchFamily="2" charset="77"/>
                      </a:endParaRPr>
                    </a:p>
                  </a:txBody>
                  <a:tcPr marL="126149" marR="126149" marT="126149" marB="126149" anchor="ctr">
                    <a:solidFill>
                      <a:schemeClr val="bg1"/>
                    </a:solidFill>
                  </a:tcPr>
                </a:tc>
                <a:tc>
                  <a:txBody>
                    <a:bodyPr/>
                    <a:lstStyle/>
                    <a:p>
                      <a:r>
                        <a:rPr lang="en-GB" sz="1600" dirty="0">
                          <a:latin typeface="+mn-lt"/>
                        </a:rPr>
                        <a:t>Swing arms from side to side like a trunk. Swing whole body from side to side to walk like an elephant.</a:t>
                      </a:r>
                    </a:p>
                  </a:txBody>
                  <a:tcPr marL="126149" marR="126149" marT="126149" marB="126149" anchor="ctr">
                    <a:solidFill>
                      <a:schemeClr val="bg1"/>
                    </a:solidFill>
                  </a:tcPr>
                </a:tc>
                <a:extLst>
                  <a:ext uri="{0D108BD9-81ED-4DB2-BD59-A6C34878D82A}">
                    <a16:rowId xmlns:a16="http://schemas.microsoft.com/office/drawing/2014/main" val="10003"/>
                  </a:ext>
                </a:extLst>
              </a:tr>
            </a:tbl>
          </a:graphicData>
        </a:graphic>
      </p:graphicFrame>
      <p:pic>
        <p:nvPicPr>
          <p:cNvPr id="13" name="Picture 12">
            <a:extLst>
              <a:ext uri="{FF2B5EF4-FFF2-40B4-BE49-F238E27FC236}">
                <a16:creationId xmlns:a16="http://schemas.microsoft.com/office/drawing/2014/main" id="{3C85ED51-8862-B044-82CC-5A8A164706F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0700" y="1529205"/>
            <a:ext cx="2920896" cy="4481959"/>
          </a:xfrm>
          <a:prstGeom prst="rect">
            <a:avLst/>
          </a:prstGeom>
        </p:spPr>
      </p:pic>
    </p:spTree>
    <p:extLst>
      <p:ext uri="{BB962C8B-B14F-4D97-AF65-F5344CB8AC3E}">
        <p14:creationId xmlns:p14="http://schemas.microsoft.com/office/powerpoint/2010/main" val="3695089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DD842DB0-4297-2644-87C4-44EAD2563B98}"/>
              </a:ext>
            </a:extLst>
          </p:cNvPr>
          <p:cNvSpPr/>
          <p:nvPr/>
        </p:nvSpPr>
        <p:spPr>
          <a:xfrm rot="16200000" flipV="1">
            <a:off x="1098550" y="2095500"/>
            <a:ext cx="2578100" cy="3517900"/>
          </a:xfrm>
          <a:custGeom>
            <a:avLst/>
            <a:gdLst>
              <a:gd name="connsiteX0" fmla="*/ 0 w 2578100"/>
              <a:gd name="connsiteY0" fmla="*/ 571500 h 3225800"/>
              <a:gd name="connsiteX1" fmla="*/ 2159000 w 2578100"/>
              <a:gd name="connsiteY1" fmla="*/ 0 h 3225800"/>
              <a:gd name="connsiteX2" fmla="*/ 2578100 w 2578100"/>
              <a:gd name="connsiteY2" fmla="*/ 3225800 h 3225800"/>
              <a:gd name="connsiteX3" fmla="*/ 419100 w 2578100"/>
              <a:gd name="connsiteY3" fmla="*/ 2921000 h 3225800"/>
              <a:gd name="connsiteX4" fmla="*/ 0 w 2578100"/>
              <a:gd name="connsiteY4" fmla="*/ 571500 h 322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8100" h="3225800">
                <a:moveTo>
                  <a:pt x="0" y="571500"/>
                </a:moveTo>
                <a:lnTo>
                  <a:pt x="2159000" y="0"/>
                </a:lnTo>
                <a:lnTo>
                  <a:pt x="2578100" y="3225800"/>
                </a:lnTo>
                <a:lnTo>
                  <a:pt x="419100" y="2921000"/>
                </a:lnTo>
                <a:lnTo>
                  <a:pt x="0" y="571500"/>
                </a:lnTo>
                <a:close/>
              </a:path>
            </a:pathLst>
          </a:custGeom>
          <a:solidFill>
            <a:srgbClr val="FE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20"/>
          <p:cNvSpPr>
            <a:spLocks noGrp="1"/>
          </p:cNvSpPr>
          <p:nvPr>
            <p:ph type="title"/>
          </p:nvPr>
        </p:nvSpPr>
        <p:spPr/>
        <p:txBody>
          <a:bodyPr/>
          <a:lstStyle/>
          <a:p>
            <a:pPr algn="ctr"/>
            <a:r>
              <a:rPr lang="en-GB" sz="3600" dirty="0">
                <a:solidFill>
                  <a:srgbClr val="F1823A"/>
                </a:solidFill>
                <a:latin typeface="Sassoon Infant Md" panose="02000603050000020003" pitchFamily="50" charset="0"/>
              </a:rPr>
              <a:t>Snake Pose</a:t>
            </a:r>
          </a:p>
        </p:txBody>
      </p:sp>
      <p:graphicFrame>
        <p:nvGraphicFramePr>
          <p:cNvPr id="13" name="Table 12">
            <a:extLst>
              <a:ext uri="{FF2B5EF4-FFF2-40B4-BE49-F238E27FC236}">
                <a16:creationId xmlns:a16="http://schemas.microsoft.com/office/drawing/2014/main" id="{0EC96089-DA2F-2A43-BFE9-9FD12B7FB497}"/>
              </a:ext>
            </a:extLst>
          </p:cNvPr>
          <p:cNvGraphicFramePr>
            <a:graphicFrameLocks noGrp="1"/>
          </p:cNvGraphicFramePr>
          <p:nvPr>
            <p:extLst>
              <p:ext uri="{D42A27DB-BD31-4B8C-83A1-F6EECF244321}">
                <p14:modId xmlns:p14="http://schemas.microsoft.com/office/powerpoint/2010/main" val="2799781216"/>
              </p:ext>
            </p:extLst>
          </p:nvPr>
        </p:nvGraphicFramePr>
        <p:xfrm>
          <a:off x="4516435" y="1653054"/>
          <a:ext cx="3998916" cy="4638268"/>
        </p:xfrm>
        <a:graphic>
          <a:graphicData uri="http://schemas.openxmlformats.org/drawingml/2006/table">
            <a:tbl>
              <a:tblPr firstRow="1" bandRow="1">
                <a:tableStyleId>{5940675A-B579-460E-94D1-54222C63F5DA}</a:tableStyleId>
              </a:tblPr>
              <a:tblGrid>
                <a:gridCol w="1112526">
                  <a:extLst>
                    <a:ext uri="{9D8B030D-6E8A-4147-A177-3AD203B41FA5}">
                      <a16:colId xmlns:a16="http://schemas.microsoft.com/office/drawing/2014/main" val="20000"/>
                    </a:ext>
                  </a:extLst>
                </a:gridCol>
                <a:gridCol w="2886390">
                  <a:extLst>
                    <a:ext uri="{9D8B030D-6E8A-4147-A177-3AD203B41FA5}">
                      <a16:colId xmlns:a16="http://schemas.microsoft.com/office/drawing/2014/main" val="20001"/>
                    </a:ext>
                  </a:extLst>
                </a:gridCol>
              </a:tblGrid>
              <a:tr h="1416183">
                <a:tc>
                  <a:txBody>
                    <a:bodyPr/>
                    <a:lstStyle/>
                    <a:p>
                      <a:pPr algn="ctr"/>
                      <a:r>
                        <a:rPr lang="en-GB" sz="1600" b="1" dirty="0">
                          <a:latin typeface="Twinkl" pitchFamily="2" charset="77"/>
                        </a:rPr>
                        <a:t>Benefits</a:t>
                      </a:r>
                    </a:p>
                  </a:txBody>
                  <a:tcPr marL="126149" marR="126149" marT="126149" marB="126149" anchor="ctr">
                    <a:solidFill>
                      <a:schemeClr val="bg1"/>
                    </a:solidFill>
                  </a:tcPr>
                </a:tc>
                <a:tc>
                  <a:txBody>
                    <a:bodyPr/>
                    <a:lstStyle/>
                    <a:p>
                      <a:pPr algn="l"/>
                      <a:r>
                        <a:rPr lang="en-GB" sz="1600" b="0" dirty="0">
                          <a:latin typeface="+mn-lt"/>
                        </a:rPr>
                        <a:t>Strengthens spine and backs of arms and legs; stretches shoulders, chest, and belly; improves posture; helps relieve stress.</a:t>
                      </a:r>
                    </a:p>
                  </a:txBody>
                  <a:tcPr marL="126149" marR="126149" marT="126149" marB="126149" anchor="ctr">
                    <a:solidFill>
                      <a:schemeClr val="bg1"/>
                    </a:solidFill>
                  </a:tcPr>
                </a:tc>
                <a:extLst>
                  <a:ext uri="{0D108BD9-81ED-4DB2-BD59-A6C34878D82A}">
                    <a16:rowId xmlns:a16="http://schemas.microsoft.com/office/drawing/2014/main" val="10000"/>
                  </a:ext>
                </a:extLst>
              </a:tr>
              <a:tr h="712162">
                <a:tc>
                  <a:txBody>
                    <a:bodyPr/>
                    <a:lstStyle/>
                    <a:p>
                      <a:pPr algn="ctr"/>
                      <a:r>
                        <a:rPr lang="en-GB" sz="1600" b="1">
                          <a:latin typeface="Twinkl" pitchFamily="2" charset="77"/>
                        </a:rPr>
                        <a:t>1</a:t>
                      </a:r>
                      <a:endParaRPr lang="en-GB" sz="1600" b="1" dirty="0">
                        <a:latin typeface="Twinkl" pitchFamily="2" charset="77"/>
                      </a:endParaRPr>
                    </a:p>
                  </a:txBody>
                  <a:tcPr marL="126149" marR="126149" marT="126149" marB="126149" anchor="ctr">
                    <a:solidFill>
                      <a:schemeClr val="bg1"/>
                    </a:solidFill>
                  </a:tcPr>
                </a:tc>
                <a:tc>
                  <a:txBody>
                    <a:bodyPr/>
                    <a:lstStyle/>
                    <a:p>
                      <a:pPr algn="l"/>
                      <a:r>
                        <a:rPr lang="en-GB" sz="1600" b="0" dirty="0">
                          <a:latin typeface="+mn-lt"/>
                        </a:rPr>
                        <a:t>Begin by lying on your tummy.</a:t>
                      </a:r>
                    </a:p>
                  </a:txBody>
                  <a:tcPr marL="126149" marR="126149" marT="126149" marB="126149" anchor="ctr">
                    <a:solidFill>
                      <a:schemeClr val="bg1"/>
                    </a:solidFill>
                  </a:tcPr>
                </a:tc>
                <a:extLst>
                  <a:ext uri="{0D108BD9-81ED-4DB2-BD59-A6C34878D82A}">
                    <a16:rowId xmlns:a16="http://schemas.microsoft.com/office/drawing/2014/main" val="10001"/>
                  </a:ext>
                </a:extLst>
              </a:tr>
              <a:tr h="946836">
                <a:tc>
                  <a:txBody>
                    <a:bodyPr/>
                    <a:lstStyle/>
                    <a:p>
                      <a:pPr algn="ctr"/>
                      <a:r>
                        <a:rPr lang="en-GB" sz="1600" b="1">
                          <a:latin typeface="Twinkl" pitchFamily="2" charset="77"/>
                        </a:rPr>
                        <a:t>2</a:t>
                      </a:r>
                      <a:endParaRPr lang="en-GB" sz="1600" b="1" dirty="0">
                        <a:latin typeface="Twinkl" pitchFamily="2" charset="77"/>
                      </a:endParaRPr>
                    </a:p>
                  </a:txBody>
                  <a:tcPr marL="126149" marR="126149" marT="126149" marB="126149" anchor="ctr">
                    <a:solidFill>
                      <a:schemeClr val="bg1"/>
                    </a:solidFill>
                  </a:tcPr>
                </a:tc>
                <a:tc>
                  <a:txBody>
                    <a:bodyPr/>
                    <a:lstStyle/>
                    <a:p>
                      <a:pPr algn="l"/>
                      <a:r>
                        <a:rPr lang="en-GB" sz="1600" b="0" dirty="0">
                          <a:latin typeface="+mn-lt"/>
                        </a:rPr>
                        <a:t>Exhale, and lift your head and upper torso off the floor.</a:t>
                      </a:r>
                    </a:p>
                  </a:txBody>
                  <a:tcPr marL="126149" marR="126149" marT="126149" marB="126149" anchor="ctr">
                    <a:solidFill>
                      <a:schemeClr val="bg1"/>
                    </a:solidFill>
                  </a:tcPr>
                </a:tc>
                <a:extLst>
                  <a:ext uri="{0D108BD9-81ED-4DB2-BD59-A6C34878D82A}">
                    <a16:rowId xmlns:a16="http://schemas.microsoft.com/office/drawing/2014/main" val="10002"/>
                  </a:ext>
                </a:extLst>
              </a:tr>
              <a:tr h="712162">
                <a:tc>
                  <a:txBody>
                    <a:bodyPr/>
                    <a:lstStyle/>
                    <a:p>
                      <a:pPr algn="ctr"/>
                      <a:r>
                        <a:rPr lang="en-GB" sz="1600" b="1">
                          <a:latin typeface="Twinkl" pitchFamily="2" charset="77"/>
                        </a:rPr>
                        <a:t>3</a:t>
                      </a:r>
                      <a:endParaRPr lang="en-GB" sz="1600" b="1" dirty="0">
                        <a:latin typeface="Twinkl" pitchFamily="2" charset="77"/>
                      </a:endParaRPr>
                    </a:p>
                  </a:txBody>
                  <a:tcPr marL="126149" marR="126149" marT="126149" marB="126149" anchor="ctr">
                    <a:solidFill>
                      <a:schemeClr val="bg1"/>
                    </a:solidFill>
                  </a:tcPr>
                </a:tc>
                <a:tc>
                  <a:txBody>
                    <a:bodyPr/>
                    <a:lstStyle/>
                    <a:p>
                      <a:r>
                        <a:rPr lang="en-GB" sz="1600" dirty="0">
                          <a:latin typeface="+mn-lt"/>
                        </a:rPr>
                        <a:t>Gaze forward or slightly upward.</a:t>
                      </a:r>
                    </a:p>
                  </a:txBody>
                  <a:tcPr marL="126149" marR="126149" marT="126149" marB="126149" anchor="ctr">
                    <a:solidFill>
                      <a:schemeClr val="bg1"/>
                    </a:solidFill>
                  </a:tcPr>
                </a:tc>
                <a:extLst>
                  <a:ext uri="{0D108BD9-81ED-4DB2-BD59-A6C34878D82A}">
                    <a16:rowId xmlns:a16="http://schemas.microsoft.com/office/drawing/2014/main" val="10003"/>
                  </a:ext>
                </a:extLst>
              </a:tr>
              <a:tr h="712162">
                <a:tc>
                  <a:txBody>
                    <a:bodyPr/>
                    <a:lstStyle/>
                    <a:p>
                      <a:pPr algn="ctr"/>
                      <a:r>
                        <a:rPr lang="en-GB" sz="1600" b="1">
                          <a:latin typeface="Twinkl" pitchFamily="2" charset="77"/>
                        </a:rPr>
                        <a:t>4</a:t>
                      </a:r>
                      <a:endParaRPr lang="en-GB" sz="1600" b="1" dirty="0">
                        <a:latin typeface="Twinkl" pitchFamily="2" charset="77"/>
                      </a:endParaRPr>
                    </a:p>
                  </a:txBody>
                  <a:tcPr marL="126149" marR="126149" marT="126149" marB="126149" anchor="ctr">
                    <a:solidFill>
                      <a:schemeClr val="bg1"/>
                    </a:solidFill>
                  </a:tcPr>
                </a:tc>
                <a:tc>
                  <a:txBody>
                    <a:bodyPr/>
                    <a:lstStyle/>
                    <a:p>
                      <a:r>
                        <a:rPr lang="en-GB" sz="1600" dirty="0">
                          <a:latin typeface="+mn-lt"/>
                        </a:rPr>
                        <a:t>Hold this position, then release.</a:t>
                      </a:r>
                    </a:p>
                  </a:txBody>
                  <a:tcPr marL="126149" marR="126149" marT="126149" marB="126149" anchor="ctr">
                    <a:solidFill>
                      <a:schemeClr val="bg1"/>
                    </a:solidFill>
                  </a:tcPr>
                </a:tc>
                <a:extLst>
                  <a:ext uri="{0D108BD9-81ED-4DB2-BD59-A6C34878D82A}">
                    <a16:rowId xmlns:a16="http://schemas.microsoft.com/office/drawing/2014/main" val="10004"/>
                  </a:ext>
                </a:extLst>
              </a:tr>
            </a:tbl>
          </a:graphicData>
        </a:graphic>
      </p:graphicFrame>
      <p:sp>
        <p:nvSpPr>
          <p:cNvPr id="12" name="Rectangle 11">
            <a:extLst>
              <a:ext uri="{FF2B5EF4-FFF2-40B4-BE49-F238E27FC236}">
                <a16:creationId xmlns:a16="http://schemas.microsoft.com/office/drawing/2014/main" id="{ABD82F4F-C421-7A4B-A252-4E5D0F86483F}"/>
              </a:ext>
            </a:extLst>
          </p:cNvPr>
          <p:cNvSpPr/>
          <p:nvPr/>
        </p:nvSpPr>
        <p:spPr>
          <a:xfrm>
            <a:off x="755650" y="1291257"/>
            <a:ext cx="7632700" cy="276999"/>
          </a:xfrm>
          <a:prstGeom prst="rect">
            <a:avLst/>
          </a:prstGeom>
        </p:spPr>
        <p:txBody>
          <a:bodyPr wrap="square" lIns="0" tIns="0" rIns="0" bIns="0">
            <a:spAutoFit/>
          </a:bodyPr>
          <a:lstStyle/>
          <a:p>
            <a:pPr algn="ctr"/>
            <a:r>
              <a:rPr lang="en-GB" b="1" dirty="0">
                <a:solidFill>
                  <a:srgbClr val="F1823A"/>
                </a:solidFill>
              </a:rPr>
              <a:t>Salabhasana</a:t>
            </a:r>
          </a:p>
        </p:txBody>
      </p:sp>
      <p:pic>
        <p:nvPicPr>
          <p:cNvPr id="7" name="Picture 6">
            <a:extLst>
              <a:ext uri="{FF2B5EF4-FFF2-40B4-BE49-F238E27FC236}">
                <a16:creationId xmlns:a16="http://schemas.microsoft.com/office/drawing/2014/main" id="{B5D86D85-A697-EB40-8561-3976068A9AA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5297" y="2546153"/>
            <a:ext cx="3943349" cy="2265571"/>
          </a:xfrm>
          <a:prstGeom prst="rect">
            <a:avLst/>
          </a:prstGeom>
        </p:spPr>
      </p:pic>
    </p:spTree>
    <p:extLst>
      <p:ext uri="{BB962C8B-B14F-4D97-AF65-F5344CB8AC3E}">
        <p14:creationId xmlns:p14="http://schemas.microsoft.com/office/powerpoint/2010/main" val="1824345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pPr algn="ctr"/>
            <a:r>
              <a:rPr lang="en-GB" sz="3600" dirty="0">
                <a:solidFill>
                  <a:srgbClr val="F1823A"/>
                </a:solidFill>
                <a:latin typeface="Twinkl" pitchFamily="2" charset="77"/>
              </a:rPr>
              <a:t>Zebra Pose</a:t>
            </a:r>
          </a:p>
        </p:txBody>
      </p:sp>
      <p:sp>
        <p:nvSpPr>
          <p:cNvPr id="8" name="Rectangle 7">
            <a:extLst>
              <a:ext uri="{FF2B5EF4-FFF2-40B4-BE49-F238E27FC236}">
                <a16:creationId xmlns:a16="http://schemas.microsoft.com/office/drawing/2014/main" id="{5AF96E6E-73A4-4742-8384-669F2E260AA7}"/>
              </a:ext>
            </a:extLst>
          </p:cNvPr>
          <p:cNvSpPr/>
          <p:nvPr/>
        </p:nvSpPr>
        <p:spPr>
          <a:xfrm>
            <a:off x="755650" y="1291257"/>
            <a:ext cx="7632700" cy="276999"/>
          </a:xfrm>
          <a:prstGeom prst="rect">
            <a:avLst/>
          </a:prstGeom>
        </p:spPr>
        <p:txBody>
          <a:bodyPr wrap="square" lIns="0" tIns="0" rIns="0" bIns="0">
            <a:spAutoFit/>
          </a:bodyPr>
          <a:lstStyle/>
          <a:p>
            <a:pPr algn="ctr"/>
            <a:r>
              <a:rPr lang="fi-FI" b="1" dirty="0">
                <a:solidFill>
                  <a:srgbClr val="F1823A"/>
                </a:solidFill>
                <a:latin typeface="Twinkl" pitchFamily="2" charset="77"/>
              </a:rPr>
              <a:t>Cat Cow Pose: Marjaryasana Bitilasana</a:t>
            </a:r>
            <a:endParaRPr lang="en-GB" b="1" dirty="0">
              <a:solidFill>
                <a:srgbClr val="F1823A"/>
              </a:solidFill>
              <a:latin typeface="Twinkl" pitchFamily="2" charset="77"/>
            </a:endParaRPr>
          </a:p>
        </p:txBody>
      </p:sp>
      <p:sp>
        <p:nvSpPr>
          <p:cNvPr id="11" name="Freeform 10">
            <a:extLst>
              <a:ext uri="{FF2B5EF4-FFF2-40B4-BE49-F238E27FC236}">
                <a16:creationId xmlns:a16="http://schemas.microsoft.com/office/drawing/2014/main" id="{0002068D-2C97-D747-A268-4F514411EB1B}"/>
              </a:ext>
            </a:extLst>
          </p:cNvPr>
          <p:cNvSpPr/>
          <p:nvPr/>
        </p:nvSpPr>
        <p:spPr>
          <a:xfrm rot="10800000">
            <a:off x="816966" y="1790945"/>
            <a:ext cx="2802533" cy="4064000"/>
          </a:xfrm>
          <a:custGeom>
            <a:avLst/>
            <a:gdLst>
              <a:gd name="connsiteX0" fmla="*/ 0 w 2908300"/>
              <a:gd name="connsiteY0" fmla="*/ 0 h 4064000"/>
              <a:gd name="connsiteX1" fmla="*/ 2908300 w 2908300"/>
              <a:gd name="connsiteY1" fmla="*/ 330200 h 4064000"/>
              <a:gd name="connsiteX2" fmla="*/ 2527300 w 2908300"/>
              <a:gd name="connsiteY2" fmla="*/ 4064000 h 4064000"/>
              <a:gd name="connsiteX3" fmla="*/ 635000 w 2908300"/>
              <a:gd name="connsiteY3" fmla="*/ 3352800 h 4064000"/>
              <a:gd name="connsiteX4" fmla="*/ 0 w 2908300"/>
              <a:gd name="connsiteY4" fmla="*/ 0 h 406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8300" h="4064000">
                <a:moveTo>
                  <a:pt x="0" y="0"/>
                </a:moveTo>
                <a:lnTo>
                  <a:pt x="2908300" y="330200"/>
                </a:lnTo>
                <a:lnTo>
                  <a:pt x="2527300" y="4064000"/>
                </a:lnTo>
                <a:lnTo>
                  <a:pt x="635000" y="3352800"/>
                </a:lnTo>
                <a:lnTo>
                  <a:pt x="0" y="0"/>
                </a:lnTo>
                <a:close/>
              </a:path>
            </a:pathLst>
          </a:custGeom>
          <a:solidFill>
            <a:srgbClr val="F6B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E5738384-74A8-A64B-88AD-DF1BE68FA99C}"/>
              </a:ext>
            </a:extLst>
          </p:cNvPr>
          <p:cNvGraphicFramePr>
            <a:graphicFrameLocks noGrp="1"/>
          </p:cNvGraphicFramePr>
          <p:nvPr>
            <p:extLst>
              <p:ext uri="{D42A27DB-BD31-4B8C-83A1-F6EECF244321}">
                <p14:modId xmlns:p14="http://schemas.microsoft.com/office/powerpoint/2010/main" val="4117737388"/>
              </p:ext>
            </p:extLst>
          </p:nvPr>
        </p:nvGraphicFramePr>
        <p:xfrm>
          <a:off x="3877076" y="2207348"/>
          <a:ext cx="4619224" cy="3943730"/>
        </p:xfrm>
        <a:graphic>
          <a:graphicData uri="http://schemas.openxmlformats.org/drawingml/2006/table">
            <a:tbl>
              <a:tblPr firstRow="1" bandRow="1">
                <a:tableStyleId>{5940675A-B579-460E-94D1-54222C63F5DA}</a:tableStyleId>
              </a:tblPr>
              <a:tblGrid>
                <a:gridCol w="1060767">
                  <a:extLst>
                    <a:ext uri="{9D8B030D-6E8A-4147-A177-3AD203B41FA5}">
                      <a16:colId xmlns:a16="http://schemas.microsoft.com/office/drawing/2014/main" val="20000"/>
                    </a:ext>
                  </a:extLst>
                </a:gridCol>
                <a:gridCol w="3558457">
                  <a:extLst>
                    <a:ext uri="{9D8B030D-6E8A-4147-A177-3AD203B41FA5}">
                      <a16:colId xmlns:a16="http://schemas.microsoft.com/office/drawing/2014/main" val="20001"/>
                    </a:ext>
                  </a:extLst>
                </a:gridCol>
              </a:tblGrid>
              <a:tr h="631789">
                <a:tc>
                  <a:txBody>
                    <a:bodyPr/>
                    <a:lstStyle/>
                    <a:p>
                      <a:pPr algn="ctr"/>
                      <a:r>
                        <a:rPr lang="en-GB" sz="1600" b="1" dirty="0">
                          <a:latin typeface="Twinkl" pitchFamily="2" charset="77"/>
                        </a:rPr>
                        <a:t>Benefits</a:t>
                      </a:r>
                    </a:p>
                  </a:txBody>
                  <a:tcPr marL="126149" marR="126149" marT="126149" marB="126149" anchor="ctr">
                    <a:solidFill>
                      <a:schemeClr val="bg1"/>
                    </a:solidFill>
                  </a:tcPr>
                </a:tc>
                <a:tc>
                  <a:txBody>
                    <a:bodyPr/>
                    <a:lstStyle/>
                    <a:p>
                      <a:pPr algn="l"/>
                      <a:r>
                        <a:rPr lang="en-GB" sz="1600" b="0">
                          <a:latin typeface="+mn-lt"/>
                        </a:rPr>
                        <a:t>Stretches torso and neck, gently</a:t>
                      </a:r>
                    </a:p>
                    <a:p>
                      <a:pPr algn="l"/>
                      <a:r>
                        <a:rPr lang="en-GB" sz="1600" b="0">
                          <a:latin typeface="+mn-lt"/>
                        </a:rPr>
                        <a:t>massages spine and internal organs.</a:t>
                      </a:r>
                      <a:endParaRPr lang="en-GB" sz="1600" b="0" dirty="0">
                        <a:latin typeface="+mn-lt"/>
                      </a:endParaRPr>
                    </a:p>
                  </a:txBody>
                  <a:tcPr marL="126149" marR="126149" marT="126149" marB="126149" anchor="ctr">
                    <a:solidFill>
                      <a:schemeClr val="bg1"/>
                    </a:solidFill>
                  </a:tcPr>
                </a:tc>
                <a:extLst>
                  <a:ext uri="{0D108BD9-81ED-4DB2-BD59-A6C34878D82A}">
                    <a16:rowId xmlns:a16="http://schemas.microsoft.com/office/drawing/2014/main" val="10000"/>
                  </a:ext>
                </a:extLst>
              </a:tr>
              <a:tr h="601598">
                <a:tc>
                  <a:txBody>
                    <a:bodyPr/>
                    <a:lstStyle/>
                    <a:p>
                      <a:pPr algn="ctr"/>
                      <a:r>
                        <a:rPr lang="en-GB" sz="1600" b="1">
                          <a:latin typeface="Twinkl" pitchFamily="2" charset="77"/>
                        </a:rPr>
                        <a:t>1</a:t>
                      </a:r>
                      <a:endParaRPr lang="en-GB" sz="1600" b="1" dirty="0">
                        <a:latin typeface="Twinkl" pitchFamily="2" charset="77"/>
                      </a:endParaRPr>
                    </a:p>
                  </a:txBody>
                  <a:tcPr marL="126149" marR="126149" marT="126149" marB="126149" anchor="ctr">
                    <a:solidFill>
                      <a:schemeClr val="bg1"/>
                    </a:solidFill>
                  </a:tcPr>
                </a:tc>
                <a:tc>
                  <a:txBody>
                    <a:bodyPr/>
                    <a:lstStyle/>
                    <a:p>
                      <a:pPr algn="l"/>
                      <a:r>
                        <a:rPr lang="en-GB" sz="1600" b="0" dirty="0">
                          <a:latin typeface="+mn-lt"/>
                        </a:rPr>
                        <a:t>Start by kneeling on hands and knees. Make sure hands are below shoulders, and knees are below hips.</a:t>
                      </a:r>
                    </a:p>
                  </a:txBody>
                  <a:tcPr marL="126149" marR="126149" marT="126149" marB="126149" anchor="ctr">
                    <a:solidFill>
                      <a:schemeClr val="bg1"/>
                    </a:solidFill>
                  </a:tcPr>
                </a:tc>
                <a:extLst>
                  <a:ext uri="{0D108BD9-81ED-4DB2-BD59-A6C34878D82A}">
                    <a16:rowId xmlns:a16="http://schemas.microsoft.com/office/drawing/2014/main" val="10001"/>
                  </a:ext>
                </a:extLst>
              </a:tr>
              <a:tr h="601598">
                <a:tc>
                  <a:txBody>
                    <a:bodyPr/>
                    <a:lstStyle/>
                    <a:p>
                      <a:pPr algn="ctr"/>
                      <a:r>
                        <a:rPr lang="en-GB" sz="1600" b="1">
                          <a:latin typeface="Twinkl" pitchFamily="2" charset="77"/>
                        </a:rPr>
                        <a:t>2</a:t>
                      </a:r>
                      <a:endParaRPr lang="en-GB" sz="1600" b="1" dirty="0">
                        <a:latin typeface="Twinkl" pitchFamily="2" charset="77"/>
                      </a:endParaRPr>
                    </a:p>
                  </a:txBody>
                  <a:tcPr marL="126149" marR="126149" marT="126149" marB="126149" anchor="ctr">
                    <a:solidFill>
                      <a:schemeClr val="bg1"/>
                    </a:solidFill>
                  </a:tcPr>
                </a:tc>
                <a:tc>
                  <a:txBody>
                    <a:bodyPr/>
                    <a:lstStyle/>
                    <a:p>
                      <a:pPr algn="l"/>
                      <a:r>
                        <a:rPr lang="en-GB" sz="1600" b="0">
                          <a:latin typeface="+mn-lt"/>
                        </a:rPr>
                        <a:t>Inhale, look up to the ceiling, and allow your belly to sink toward the floor.</a:t>
                      </a:r>
                      <a:endParaRPr lang="en-GB" sz="1600" b="0" dirty="0">
                        <a:latin typeface="+mn-lt"/>
                      </a:endParaRPr>
                    </a:p>
                  </a:txBody>
                  <a:tcPr marL="126149" marR="126149" marT="126149" marB="126149" anchor="ctr">
                    <a:solidFill>
                      <a:schemeClr val="bg1"/>
                    </a:solidFill>
                  </a:tcPr>
                </a:tc>
                <a:extLst>
                  <a:ext uri="{0D108BD9-81ED-4DB2-BD59-A6C34878D82A}">
                    <a16:rowId xmlns:a16="http://schemas.microsoft.com/office/drawing/2014/main" val="10002"/>
                  </a:ext>
                </a:extLst>
              </a:tr>
              <a:tr h="495238">
                <a:tc>
                  <a:txBody>
                    <a:bodyPr/>
                    <a:lstStyle/>
                    <a:p>
                      <a:pPr algn="ctr"/>
                      <a:r>
                        <a:rPr lang="en-GB" sz="1600" b="1">
                          <a:latin typeface="Twinkl" pitchFamily="2" charset="77"/>
                        </a:rPr>
                        <a:t>3</a:t>
                      </a:r>
                      <a:endParaRPr lang="en-GB" sz="1600" b="1" dirty="0">
                        <a:latin typeface="Twinkl" pitchFamily="2" charset="77"/>
                      </a:endParaRPr>
                    </a:p>
                  </a:txBody>
                  <a:tcPr marL="126149" marR="126149" marT="126149" marB="126149" anchor="ctr">
                    <a:solidFill>
                      <a:schemeClr val="bg1"/>
                    </a:solidFill>
                  </a:tcPr>
                </a:tc>
                <a:tc>
                  <a:txBody>
                    <a:bodyPr/>
                    <a:lstStyle/>
                    <a:p>
                      <a:r>
                        <a:rPr lang="en-GB" sz="1600">
                          <a:latin typeface="+mn-lt"/>
                        </a:rPr>
                        <a:t>Exhale, round your back towards the ceiling, and look at your belly.</a:t>
                      </a:r>
                      <a:endParaRPr lang="en-GB" sz="1600" dirty="0">
                        <a:latin typeface="+mn-lt"/>
                      </a:endParaRPr>
                    </a:p>
                  </a:txBody>
                  <a:tcPr marL="126149" marR="126149" marT="126149" marB="126149" anchor="ctr">
                    <a:solidFill>
                      <a:schemeClr val="bg1"/>
                    </a:solidFill>
                  </a:tcPr>
                </a:tc>
                <a:extLst>
                  <a:ext uri="{0D108BD9-81ED-4DB2-BD59-A6C34878D82A}">
                    <a16:rowId xmlns:a16="http://schemas.microsoft.com/office/drawing/2014/main" val="10003"/>
                  </a:ext>
                </a:extLst>
              </a:tr>
              <a:tr h="418783">
                <a:tc>
                  <a:txBody>
                    <a:bodyPr/>
                    <a:lstStyle/>
                    <a:p>
                      <a:pPr algn="ctr"/>
                      <a:r>
                        <a:rPr lang="en-GB" sz="1600" b="1" dirty="0">
                          <a:latin typeface="Twinkl" pitchFamily="2" charset="77"/>
                        </a:rPr>
                        <a:t>4</a:t>
                      </a:r>
                    </a:p>
                  </a:txBody>
                  <a:tcPr marL="126149" marR="126149" marT="126149" marB="126149" anchor="ctr">
                    <a:solidFill>
                      <a:schemeClr val="bg1"/>
                    </a:solidFill>
                  </a:tcPr>
                </a:tc>
                <a:tc>
                  <a:txBody>
                    <a:bodyPr/>
                    <a:lstStyle/>
                    <a:p>
                      <a:r>
                        <a:rPr lang="en-GB" sz="1600" dirty="0">
                          <a:latin typeface="+mn-lt"/>
                        </a:rPr>
                        <a:t>Repeat.</a:t>
                      </a:r>
                    </a:p>
                  </a:txBody>
                  <a:tcPr marL="126149" marR="126149" marT="126149" marB="126149" anchor="ctr">
                    <a:solidFill>
                      <a:schemeClr val="bg1"/>
                    </a:solidFill>
                  </a:tcPr>
                </a:tc>
                <a:extLst>
                  <a:ext uri="{0D108BD9-81ED-4DB2-BD59-A6C34878D82A}">
                    <a16:rowId xmlns:a16="http://schemas.microsoft.com/office/drawing/2014/main" val="77160942"/>
                  </a:ext>
                </a:extLst>
              </a:tr>
            </a:tbl>
          </a:graphicData>
        </a:graphic>
      </p:graphicFrame>
      <p:pic>
        <p:nvPicPr>
          <p:cNvPr id="10" name="Picture 9">
            <a:extLst>
              <a:ext uri="{FF2B5EF4-FFF2-40B4-BE49-F238E27FC236}">
                <a16:creationId xmlns:a16="http://schemas.microsoft.com/office/drawing/2014/main" id="{6D1F24A9-D546-9D45-89D6-A78BC8FF771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1500" y="1887711"/>
            <a:ext cx="3155267" cy="4263367"/>
          </a:xfrm>
          <a:prstGeom prst="rect">
            <a:avLst/>
          </a:prstGeom>
        </p:spPr>
      </p:pic>
    </p:spTree>
    <p:extLst>
      <p:ext uri="{BB962C8B-B14F-4D97-AF65-F5344CB8AC3E}">
        <p14:creationId xmlns:p14="http://schemas.microsoft.com/office/powerpoint/2010/main" val="3969413851"/>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230</TotalTime>
  <Words>826</Words>
  <Application>Microsoft Macintosh PowerPoint</Application>
  <PresentationFormat>On-screen Show (4:3)</PresentationFormat>
  <Paragraphs>133</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Arial</vt:lpstr>
      <vt:lpstr>BPreplay</vt:lpstr>
      <vt:lpstr>Sassoon Infant Md</vt:lpstr>
      <vt:lpstr>Twinkl</vt:lpstr>
      <vt:lpstr>Office Theme</vt:lpstr>
      <vt:lpstr>PowerPoint Presentation</vt:lpstr>
      <vt:lpstr>Preparation and Safety</vt:lpstr>
      <vt:lpstr>Mountain Pose</vt:lpstr>
      <vt:lpstr>Giraffe Pose</vt:lpstr>
      <vt:lpstr>Tree Pose</vt:lpstr>
      <vt:lpstr>Flamingo Pose</vt:lpstr>
      <vt:lpstr>Elephant Pose</vt:lpstr>
      <vt:lpstr>Snake Pose</vt:lpstr>
      <vt:lpstr>Zebra Pose</vt:lpstr>
      <vt:lpstr>Lion Pose</vt:lpstr>
      <vt:lpstr>Butterfly Pose</vt:lpstr>
      <vt:lpstr>Relaxation Under a Tree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Brooks</dc:creator>
  <cp:lastModifiedBy>Leah Brooks</cp:lastModifiedBy>
  <cp:revision>16</cp:revision>
  <dcterms:created xsi:type="dcterms:W3CDTF">2020-03-26T11:05:26Z</dcterms:created>
  <dcterms:modified xsi:type="dcterms:W3CDTF">2020-03-27T09:02:46Z</dcterms:modified>
</cp:coreProperties>
</file>